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80" r:id="rId5"/>
    <p:sldId id="258" r:id="rId6"/>
    <p:sldId id="259" r:id="rId7"/>
    <p:sldId id="264" r:id="rId8"/>
    <p:sldId id="262" r:id="rId9"/>
    <p:sldId id="263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78" r:id="rId23"/>
    <p:sldId id="281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299" r:id="rId53"/>
    <p:sldId id="310" r:id="rId54"/>
    <p:sldId id="312" r:id="rId55"/>
    <p:sldId id="311" r:id="rId56"/>
    <p:sldId id="313" r:id="rId57"/>
    <p:sldId id="315" r:id="rId58"/>
    <p:sldId id="323" r:id="rId59"/>
    <p:sldId id="316" r:id="rId60"/>
    <p:sldId id="318" r:id="rId61"/>
    <p:sldId id="317" r:id="rId62"/>
    <p:sldId id="319" r:id="rId63"/>
    <p:sldId id="320" r:id="rId64"/>
    <p:sldId id="321" r:id="rId65"/>
    <p:sldId id="322" r:id="rId66"/>
    <p:sldId id="331" r:id="rId67"/>
    <p:sldId id="344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6" r:id="rId81"/>
    <p:sldId id="354" r:id="rId82"/>
    <p:sldId id="352" r:id="rId83"/>
    <p:sldId id="348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50" r:id="rId92"/>
    <p:sldId id="351" r:id="rId93"/>
    <p:sldId id="370" r:id="rId94"/>
    <p:sldId id="371" r:id="rId95"/>
    <p:sldId id="373" r:id="rId96"/>
    <p:sldId id="374" r:id="rId97"/>
    <p:sldId id="375" r:id="rId98"/>
    <p:sldId id="376" r:id="rId99"/>
    <p:sldId id="377" r:id="rId100"/>
    <p:sldId id="378" r:id="rId101"/>
    <p:sldId id="379" r:id="rId102"/>
    <p:sldId id="381" r:id="rId103"/>
    <p:sldId id="383" r:id="rId104"/>
    <p:sldId id="384" r:id="rId105"/>
    <p:sldId id="385" r:id="rId106"/>
    <p:sldId id="372" r:id="rId107"/>
    <p:sldId id="386" r:id="rId10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34F56-0714-4F24-A7F1-9FE321068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34F56-0714-4F24-A7F1-9FE321068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3.xml"/><Relationship Id="rId5" Type="http://schemas.openxmlformats.org/officeDocument/2006/relationships/image" Target="file:///C:\Users\1V994W2\Documents\Tencent%20Files\574576071\FileRecv\&#25340;&#35013;&#32032;&#26448;\&#21830;&#21153;&#31185;&#25216;-16\\15\subject_holdleft_194,180,188_0_staid_full_0.png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file:///C:\Users\1V994W2\PycharmProjects\PPT_Background_Generation/pic_temp/0_pic_quater_righ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2.xml"/><Relationship Id="rId4" Type="http://schemas.openxmlformats.org/officeDocument/2006/relationships/image" Target="file:///C:\Users\1V994W2\Documents\Tencent%20Files\574576071\FileRecv\&#25340;&#35013;&#32032;&#26448;\&#21830;&#21153;&#31185;&#25216;-16\\15\subject_holdleft_194,180,188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8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80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8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0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1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12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9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0_pic_quater_righ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&#21830;&#21153;&#31185;&#25216;-16\\15\subject_holdleft_194,180,188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6604318" y="4110038"/>
            <a:ext cx="4825365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116262" cy="5486400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604318" y="2934654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9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6757670" y="4113848"/>
            <a:ext cx="4518660" cy="49022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38" y="685800"/>
            <a:ext cx="5116262" cy="54864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 hasCustomPrompt="1"/>
            <p:custDataLst>
              <p:tags r:id="rId11"/>
            </p:custDataLst>
          </p:nvPr>
        </p:nvSpPr>
        <p:spPr>
          <a:xfrm>
            <a:off x="1014412" y="3845560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5" hasCustomPrompt="1"/>
            <p:custDataLst>
              <p:tags r:id="rId12"/>
            </p:custDataLst>
          </p:nvPr>
        </p:nvSpPr>
        <p:spPr>
          <a:xfrm>
            <a:off x="1014412" y="4320540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3"/>
            </p:custDataLst>
          </p:nvPr>
        </p:nvSpPr>
        <p:spPr>
          <a:xfrm>
            <a:off x="1014412" y="3192145"/>
            <a:ext cx="43522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9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4"/>
            </p:custDataLst>
          </p:nvPr>
        </p:nvSpPr>
        <p:spPr>
          <a:xfrm>
            <a:off x="1006792" y="181546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9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481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174736"/>
            <a:ext cx="1620202" cy="168326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6314"/>
            <a:ext cx="1620202" cy="16016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676623"/>
            <a:ext cx="4064000" cy="218137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889058" y="1375094"/>
            <a:ext cx="4414520" cy="116776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9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2920684" y="2586038"/>
            <a:ext cx="6350635" cy="1118870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90204" pitchFamily="34" charset="0"/>
              <a:buNone/>
              <a:defRPr sz="1800" b="0" spc="2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90" y="1234440"/>
            <a:ext cx="4093009" cy="438912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9882"/>
            <a:ext cx="720090" cy="7481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8117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1186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9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9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96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99.xml"/><Relationship Id="rId10" Type="http://schemas.openxmlformats.org/officeDocument/2006/relationships/image" Target="../media/image13.png"/><Relationship Id="rId1" Type="http://schemas.openxmlformats.org/officeDocument/2006/relationships/tags" Target="../tags/tag195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tags" Target="../tags/tag658.xml"/><Relationship Id="rId8" Type="http://schemas.openxmlformats.org/officeDocument/2006/relationships/tags" Target="../tags/tag65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5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55.xml"/><Relationship Id="rId11" Type="http://schemas.openxmlformats.org/officeDocument/2006/relationships/notesSlide" Target="../notesSlides/notesSlide9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54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tags" Target="../tags/tag66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6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60.xml"/><Relationship Id="rId13" Type="http://schemas.openxmlformats.org/officeDocument/2006/relationships/notesSlide" Target="../notesSlides/notesSlide100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63.xml"/><Relationship Id="rId10" Type="http://schemas.openxmlformats.org/officeDocument/2006/relationships/image" Target="../media/image63.png"/><Relationship Id="rId1" Type="http://schemas.openxmlformats.org/officeDocument/2006/relationships/tags" Target="../tags/tag659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66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6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65.xml"/><Relationship Id="rId13" Type="http://schemas.openxmlformats.org/officeDocument/2006/relationships/notesSlide" Target="../notesSlides/notesSlide10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68.xml"/><Relationship Id="rId10" Type="http://schemas.openxmlformats.org/officeDocument/2006/relationships/image" Target="../media/image65.png"/><Relationship Id="rId1" Type="http://schemas.openxmlformats.org/officeDocument/2006/relationships/tags" Target="../tags/tag664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tags" Target="../tags/tag673.xml"/><Relationship Id="rId8" Type="http://schemas.openxmlformats.org/officeDocument/2006/relationships/tags" Target="../tags/tag67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7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70.xml"/><Relationship Id="rId11" Type="http://schemas.openxmlformats.org/officeDocument/2006/relationships/notesSlide" Target="../notesSlides/notesSlide10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69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tags" Target="../tags/tag678.xml"/><Relationship Id="rId8" Type="http://schemas.openxmlformats.org/officeDocument/2006/relationships/tags" Target="../tags/tag67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7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75.xml"/><Relationship Id="rId11" Type="http://schemas.openxmlformats.org/officeDocument/2006/relationships/notesSlide" Target="../notesSlides/notesSlide10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74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tags" Target="../tags/tag683.xml"/><Relationship Id="rId8" Type="http://schemas.openxmlformats.org/officeDocument/2006/relationships/tags" Target="../tags/tag68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8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80.xml"/><Relationship Id="rId11" Type="http://schemas.openxmlformats.org/officeDocument/2006/relationships/notesSlide" Target="../notesSlides/notesSlide10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7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20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0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01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04.xml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tags" Target="../tags/tag20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0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0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06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9.xml"/><Relationship Id="rId1" Type="http://schemas.openxmlformats.org/officeDocument/2006/relationships/tags" Target="../tags/tag20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1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1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1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14.xml"/><Relationship Id="rId10" Type="http://schemas.openxmlformats.org/officeDocument/2006/relationships/image" Target="../media/image19.png"/><Relationship Id="rId1" Type="http://schemas.openxmlformats.org/officeDocument/2006/relationships/tags" Target="../tags/tag21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21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1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6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9.xml"/><Relationship Id="rId1" Type="http://schemas.openxmlformats.org/officeDocument/2006/relationships/tags" Target="../tags/tag21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22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2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21.xml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24.xml"/><Relationship Id="rId10" Type="http://schemas.openxmlformats.org/officeDocument/2006/relationships/image" Target="../media/image22.png"/><Relationship Id="rId1" Type="http://schemas.openxmlformats.org/officeDocument/2006/relationships/tags" Target="../tags/tag22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22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2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26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29.xml"/><Relationship Id="rId1" Type="http://schemas.openxmlformats.org/officeDocument/2006/relationships/tags" Target="../tags/tag22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23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3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31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34.xml"/><Relationship Id="rId1" Type="http://schemas.openxmlformats.org/officeDocument/2006/relationships/tags" Target="../tags/tag23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23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3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36.xml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39.xml"/><Relationship Id="rId1" Type="http://schemas.openxmlformats.org/officeDocument/2006/relationships/tags" Target="../tags/tag23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24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4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41.xml"/><Relationship Id="rId12" Type="http://schemas.openxmlformats.org/officeDocument/2006/relationships/notesSlide" Target="../notesSlides/notesSlide1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44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9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2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46.xml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49.xml"/><Relationship Id="rId1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5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51.xml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25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5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56.xml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59.xml"/><Relationship Id="rId1" Type="http://schemas.openxmlformats.org/officeDocument/2006/relationships/tags" Target="../tags/tag25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6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61.xml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6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26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6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66.xml"/><Relationship Id="rId12" Type="http://schemas.openxmlformats.org/officeDocument/2006/relationships/notesSlide" Target="../notesSlides/notesSlide2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69.xml"/><Relationship Id="rId1" Type="http://schemas.openxmlformats.org/officeDocument/2006/relationships/tags" Target="../tags/tag26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27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7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71.xml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74.xml"/><Relationship Id="rId1" Type="http://schemas.openxmlformats.org/officeDocument/2006/relationships/tags" Target="../tags/tag27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7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76.xml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7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8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81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80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8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86.xml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8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29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9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91.xml"/><Relationship Id="rId12" Type="http://schemas.openxmlformats.org/officeDocument/2006/relationships/notesSlide" Target="../notesSlides/notesSlide2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94.xml"/><Relationship Id="rId1" Type="http://schemas.openxmlformats.org/officeDocument/2006/relationships/tags" Target="../tags/tag29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9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96.xml"/><Relationship Id="rId11" Type="http://schemas.openxmlformats.org/officeDocument/2006/relationships/notesSlide" Target="../notesSlides/notesSlide2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9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0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01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0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0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06.xml"/><Relationship Id="rId11" Type="http://schemas.openxmlformats.org/officeDocument/2006/relationships/notesSlide" Target="../notesSlides/notesSlide3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05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1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11.xml"/><Relationship Id="rId11" Type="http://schemas.openxmlformats.org/officeDocument/2006/relationships/notesSlide" Target="../notesSlides/notesSlide3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10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1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16.xml"/><Relationship Id="rId11" Type="http://schemas.openxmlformats.org/officeDocument/2006/relationships/notesSlide" Target="../notesSlides/notesSlide3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15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tags" Target="../tags/tag32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2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21.xml"/><Relationship Id="rId11" Type="http://schemas.openxmlformats.org/officeDocument/2006/relationships/notesSlide" Target="../notesSlides/notesSlide3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20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32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2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26.xml"/><Relationship Id="rId12" Type="http://schemas.openxmlformats.org/officeDocument/2006/relationships/notesSlide" Target="../notesSlides/notesSlide3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29.xml"/><Relationship Id="rId1" Type="http://schemas.openxmlformats.org/officeDocument/2006/relationships/tags" Target="../tags/tag32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33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3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1.xml"/><Relationship Id="rId12" Type="http://schemas.openxmlformats.org/officeDocument/2006/relationships/notesSlide" Target="../notesSlides/notesSlide3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34.xml"/><Relationship Id="rId1" Type="http://schemas.openxmlformats.org/officeDocument/2006/relationships/tags" Target="../tags/tag330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3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6.xml"/><Relationship Id="rId11" Type="http://schemas.openxmlformats.org/officeDocument/2006/relationships/notesSlide" Target="../notesSlides/notesSlide3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35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4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41.xml"/><Relationship Id="rId11" Type="http://schemas.openxmlformats.org/officeDocument/2006/relationships/notesSlide" Target="../notesSlides/notesSlide3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4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46.xml"/><Relationship Id="rId11" Type="http://schemas.openxmlformats.org/officeDocument/2006/relationships/notesSlide" Target="../notesSlides/notesSlide3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45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5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51.xml"/><Relationship Id="rId11" Type="http://schemas.openxmlformats.org/officeDocument/2006/relationships/notesSlide" Target="../notesSlides/notesSlide4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50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35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5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56.xml"/><Relationship Id="rId12" Type="http://schemas.openxmlformats.org/officeDocument/2006/relationships/notesSlide" Target="../notesSlides/notesSlide4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59.xml"/><Relationship Id="rId1" Type="http://schemas.openxmlformats.org/officeDocument/2006/relationships/tags" Target="../tags/tag355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6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61.xml"/><Relationship Id="rId11" Type="http://schemas.openxmlformats.org/officeDocument/2006/relationships/notesSlide" Target="../notesSlides/notesSlide4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60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tags" Target="../tags/tag36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6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66.xml"/><Relationship Id="rId11" Type="http://schemas.openxmlformats.org/officeDocument/2006/relationships/notesSlide" Target="../notesSlides/notesSlide4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65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tags" Target="../tags/tag37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7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71.xml"/><Relationship Id="rId13" Type="http://schemas.openxmlformats.org/officeDocument/2006/relationships/notesSlide" Target="../notesSlides/notesSlide4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74.xml"/><Relationship Id="rId10" Type="http://schemas.openxmlformats.org/officeDocument/2006/relationships/image" Target="../media/image36.png"/><Relationship Id="rId1" Type="http://schemas.openxmlformats.org/officeDocument/2006/relationships/tags" Target="../tags/tag370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7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76.xml"/><Relationship Id="rId11" Type="http://schemas.openxmlformats.org/officeDocument/2006/relationships/notesSlide" Target="../notesSlides/notesSlide4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75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8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81.xml"/><Relationship Id="rId11" Type="http://schemas.openxmlformats.org/officeDocument/2006/relationships/notesSlide" Target="../notesSlides/notesSlide4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80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8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86.xml"/><Relationship Id="rId11" Type="http://schemas.openxmlformats.org/officeDocument/2006/relationships/notesSlide" Target="../notesSlides/notesSlide4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85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9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91.xml"/><Relationship Id="rId11" Type="http://schemas.openxmlformats.org/officeDocument/2006/relationships/notesSlide" Target="../notesSlides/notesSlide4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9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9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96.xml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95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tags" Target="../tags/tag40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0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01.xml"/><Relationship Id="rId11" Type="http://schemas.openxmlformats.org/officeDocument/2006/relationships/notesSlide" Target="../notesSlides/notesSlide5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00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0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06.xml"/><Relationship Id="rId11" Type="http://schemas.openxmlformats.org/officeDocument/2006/relationships/notesSlide" Target="../notesSlides/notesSlide5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05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1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11.xml"/><Relationship Id="rId11" Type="http://schemas.openxmlformats.org/officeDocument/2006/relationships/notesSlide" Target="../notesSlides/notesSlide5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10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419.xml"/><Relationship Id="rId8" Type="http://schemas.openxmlformats.org/officeDocument/2006/relationships/tags" Target="../tags/tag41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1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16.xml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15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424.xml"/><Relationship Id="rId8" Type="http://schemas.openxmlformats.org/officeDocument/2006/relationships/tags" Target="../tags/tag42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2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21.xml"/><Relationship Id="rId11" Type="http://schemas.openxmlformats.org/officeDocument/2006/relationships/notesSlide" Target="../notesSlides/notesSlide5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2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2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26.xml"/><Relationship Id="rId11" Type="http://schemas.openxmlformats.org/officeDocument/2006/relationships/notesSlide" Target="../notesSlides/notesSlide5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25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434.xml"/><Relationship Id="rId8" Type="http://schemas.openxmlformats.org/officeDocument/2006/relationships/tags" Target="../tags/tag43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3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31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30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tags" Target="../tags/tag43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3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36.xml"/><Relationship Id="rId12" Type="http://schemas.openxmlformats.org/officeDocument/2006/relationships/notesSlide" Target="../notesSlides/notesSlide5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39.xml"/><Relationship Id="rId1" Type="http://schemas.openxmlformats.org/officeDocument/2006/relationships/tags" Target="../tags/tag435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444.xml"/><Relationship Id="rId8" Type="http://schemas.openxmlformats.org/officeDocument/2006/relationships/tags" Target="../tags/tag44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4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41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4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46.xml"/><Relationship Id="rId11" Type="http://schemas.openxmlformats.org/officeDocument/2006/relationships/notesSlide" Target="../notesSlides/notesSlide5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45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454.xml"/><Relationship Id="rId8" Type="http://schemas.openxmlformats.org/officeDocument/2006/relationships/tags" Target="../tags/tag45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5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51.xml"/><Relationship Id="rId11" Type="http://schemas.openxmlformats.org/officeDocument/2006/relationships/notesSlide" Target="../notesSlides/notesSlide6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50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459.xml"/><Relationship Id="rId8" Type="http://schemas.openxmlformats.org/officeDocument/2006/relationships/tags" Target="../tags/tag45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5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56.xm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55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46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6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61.xml"/><Relationship Id="rId12" Type="http://schemas.openxmlformats.org/officeDocument/2006/relationships/notesSlide" Target="../notesSlides/notesSlide6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64.xml"/><Relationship Id="rId1" Type="http://schemas.openxmlformats.org/officeDocument/2006/relationships/tags" Target="../tags/tag46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6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66.xml"/><Relationship Id="rId11" Type="http://schemas.openxmlformats.org/officeDocument/2006/relationships/notesSlide" Target="../notesSlides/notesSlide6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65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474.xml"/><Relationship Id="rId8" Type="http://schemas.openxmlformats.org/officeDocument/2006/relationships/tags" Target="../tags/tag47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7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71.xml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70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7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76.xml"/><Relationship Id="rId11" Type="http://schemas.openxmlformats.org/officeDocument/2006/relationships/notesSlide" Target="../notesSlides/notesSlide6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75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48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8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81.xml"/><Relationship Id="rId13" Type="http://schemas.openxmlformats.org/officeDocument/2006/relationships/notesSlide" Target="../notesSlides/notesSlide6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84.xml"/><Relationship Id="rId10" Type="http://schemas.openxmlformats.org/officeDocument/2006/relationships/image" Target="../media/image40.png"/><Relationship Id="rId1" Type="http://schemas.openxmlformats.org/officeDocument/2006/relationships/tags" Target="../tags/tag480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48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8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86.xml"/><Relationship Id="rId12" Type="http://schemas.openxmlformats.org/officeDocument/2006/relationships/notesSlide" Target="../notesSlides/notesSlide6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89.xml"/><Relationship Id="rId1" Type="http://schemas.openxmlformats.org/officeDocument/2006/relationships/tags" Target="../tags/tag48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tags" Target="../tags/tag49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9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91.xml"/><Relationship Id="rId13" Type="http://schemas.openxmlformats.org/officeDocument/2006/relationships/notesSlide" Target="../notesSlides/notesSlide6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94.xml"/><Relationship Id="rId10" Type="http://schemas.openxmlformats.org/officeDocument/2006/relationships/image" Target="../media/image43.png"/><Relationship Id="rId1" Type="http://schemas.openxmlformats.org/officeDocument/2006/relationships/tags" Target="../tags/tag49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tags" Target="../tags/tag49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49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96.xml"/><Relationship Id="rId12" Type="http://schemas.openxmlformats.org/officeDocument/2006/relationships/notesSlide" Target="../notesSlides/notesSlide6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99.xml"/><Relationship Id="rId1" Type="http://schemas.openxmlformats.org/officeDocument/2006/relationships/tags" Target="../tags/tag495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50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0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01.xml"/><Relationship Id="rId12" Type="http://schemas.openxmlformats.org/officeDocument/2006/relationships/notesSlide" Target="../notesSlides/notesSlide7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04.xml"/><Relationship Id="rId1" Type="http://schemas.openxmlformats.org/officeDocument/2006/relationships/tags" Target="../tags/tag500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509.xml"/><Relationship Id="rId8" Type="http://schemas.openxmlformats.org/officeDocument/2006/relationships/tags" Target="../tags/tag50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0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06.xml"/><Relationship Id="rId11" Type="http://schemas.openxmlformats.org/officeDocument/2006/relationships/notesSlide" Target="../notesSlides/notesSlide7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05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1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11.xml"/><Relationship Id="rId11" Type="http://schemas.openxmlformats.org/officeDocument/2006/relationships/notesSlide" Target="../notesSlides/notesSlide7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10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tags" Target="../tags/tag51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1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16.xml"/><Relationship Id="rId12" Type="http://schemas.openxmlformats.org/officeDocument/2006/relationships/notesSlide" Target="../notesSlides/notesSlide7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19.xml"/><Relationship Id="rId1" Type="http://schemas.openxmlformats.org/officeDocument/2006/relationships/tags" Target="../tags/tag515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tags" Target="../tags/tag52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2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21.xml"/><Relationship Id="rId13" Type="http://schemas.openxmlformats.org/officeDocument/2006/relationships/notesSlide" Target="../notesSlides/notesSlide7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24.xml"/><Relationship Id="rId10" Type="http://schemas.openxmlformats.org/officeDocument/2006/relationships/image" Target="../media/image48.png"/><Relationship Id="rId1" Type="http://schemas.openxmlformats.org/officeDocument/2006/relationships/tags" Target="../tags/tag520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tags" Target="../tags/tag52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2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26.xml"/><Relationship Id="rId11" Type="http://schemas.openxmlformats.org/officeDocument/2006/relationships/notesSlide" Target="../notesSlides/notesSlide7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25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tags" Target="../tags/tag53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3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31.xml"/><Relationship Id="rId12" Type="http://schemas.openxmlformats.org/officeDocument/2006/relationships/notesSlide" Target="../notesSlides/notesSlide7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34.xml"/><Relationship Id="rId1" Type="http://schemas.openxmlformats.org/officeDocument/2006/relationships/tags" Target="../tags/tag530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539.xml"/><Relationship Id="rId8" Type="http://schemas.openxmlformats.org/officeDocument/2006/relationships/tags" Target="../tags/tag53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3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36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35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544.xml"/><Relationship Id="rId8" Type="http://schemas.openxmlformats.org/officeDocument/2006/relationships/tags" Target="../tags/tag54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4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41.xml"/><Relationship Id="rId12" Type="http://schemas.openxmlformats.org/officeDocument/2006/relationships/notesSlide" Target="../notesSlides/notesSlide7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45.xml"/><Relationship Id="rId1" Type="http://schemas.openxmlformats.org/officeDocument/2006/relationships/tags" Target="../tags/tag54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9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550.xml"/><Relationship Id="rId8" Type="http://schemas.openxmlformats.org/officeDocument/2006/relationships/tags" Target="../tags/tag54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4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47.xml"/><Relationship Id="rId12" Type="http://schemas.openxmlformats.org/officeDocument/2006/relationships/notesSlide" Target="../notesSlides/notesSlide7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51.xml"/><Relationship Id="rId1" Type="http://schemas.openxmlformats.org/officeDocument/2006/relationships/tags" Target="../tags/tag54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tags" Target="../tags/tag55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5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53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56.xml"/><Relationship Id="rId1" Type="http://schemas.openxmlformats.org/officeDocument/2006/relationships/tags" Target="../tags/tag552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5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58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62.xml"/><Relationship Id="rId1" Type="http://schemas.openxmlformats.org/officeDocument/2006/relationships/tags" Target="../tags/tag557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567.xml"/><Relationship Id="rId8" Type="http://schemas.openxmlformats.org/officeDocument/2006/relationships/tags" Target="../tags/tag56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6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64.xml"/><Relationship Id="rId14" Type="http://schemas.openxmlformats.org/officeDocument/2006/relationships/notesSlide" Target="../notesSlides/notesSlide8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568.xml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tags" Target="../tags/tag563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573.xml"/><Relationship Id="rId8" Type="http://schemas.openxmlformats.org/officeDocument/2006/relationships/tags" Target="../tags/tag57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7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70.xml"/><Relationship Id="rId12" Type="http://schemas.openxmlformats.org/officeDocument/2006/relationships/notesSlide" Target="../notesSlides/notesSlide8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74.xml"/><Relationship Id="rId1" Type="http://schemas.openxmlformats.org/officeDocument/2006/relationships/tags" Target="../tags/tag569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579.xml"/><Relationship Id="rId8" Type="http://schemas.openxmlformats.org/officeDocument/2006/relationships/tags" Target="../tags/tag57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7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76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80.xml"/><Relationship Id="rId1" Type="http://schemas.openxmlformats.org/officeDocument/2006/relationships/tags" Target="../tags/tag575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tags" Target="../tags/tag58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8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82.xml"/><Relationship Id="rId12" Type="http://schemas.openxmlformats.org/officeDocument/2006/relationships/notesSlide" Target="../notesSlides/notesSlide8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86.xml"/><Relationship Id="rId1" Type="http://schemas.openxmlformats.org/officeDocument/2006/relationships/tags" Target="../tags/tag581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8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88.xml"/><Relationship Id="rId12" Type="http://schemas.openxmlformats.org/officeDocument/2006/relationships/notesSlide" Target="../notesSlides/notesSlide8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92.xml"/><Relationship Id="rId1" Type="http://schemas.openxmlformats.org/officeDocument/2006/relationships/tags" Target="../tags/tag587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597.xml"/><Relationship Id="rId8" Type="http://schemas.openxmlformats.org/officeDocument/2006/relationships/tags" Target="../tags/tag59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9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94.xml"/><Relationship Id="rId12" Type="http://schemas.openxmlformats.org/officeDocument/2006/relationships/notesSlide" Target="../notesSlides/notesSlide8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98.xml"/><Relationship Id="rId1" Type="http://schemas.openxmlformats.org/officeDocument/2006/relationships/tags" Target="../tags/tag593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603.xml"/><Relationship Id="rId8" Type="http://schemas.openxmlformats.org/officeDocument/2006/relationships/tags" Target="../tags/tag60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0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00.xml"/><Relationship Id="rId11" Type="http://schemas.openxmlformats.org/officeDocument/2006/relationships/notesSlide" Target="../notesSlides/notesSlide8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9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19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9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91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4.xml"/><Relationship Id="rId1" Type="http://schemas.openxmlformats.org/officeDocument/2006/relationships/tags" Target="../tags/tag190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608.xml"/><Relationship Id="rId8" Type="http://schemas.openxmlformats.org/officeDocument/2006/relationships/tags" Target="../tags/tag60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0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05.xml"/><Relationship Id="rId11" Type="http://schemas.openxmlformats.org/officeDocument/2006/relationships/notesSlide" Target="../notesSlides/notesSlide8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04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GIF"/><Relationship Id="rId8" Type="http://schemas.openxmlformats.org/officeDocument/2006/relationships/tags" Target="../tags/tag61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1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10.xml"/><Relationship Id="rId12" Type="http://schemas.openxmlformats.org/officeDocument/2006/relationships/notesSlide" Target="../notesSlides/notesSlide9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13.xml"/><Relationship Id="rId1" Type="http://schemas.openxmlformats.org/officeDocument/2006/relationships/tags" Target="../tags/tag609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618.xml"/><Relationship Id="rId8" Type="http://schemas.openxmlformats.org/officeDocument/2006/relationships/tags" Target="../tags/tag61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1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15.xml"/><Relationship Id="rId11" Type="http://schemas.openxmlformats.org/officeDocument/2006/relationships/notesSlide" Target="../notesSlides/notesSlide9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14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623.xml"/><Relationship Id="rId8" Type="http://schemas.openxmlformats.org/officeDocument/2006/relationships/tags" Target="../tags/tag62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2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20.xml"/><Relationship Id="rId11" Type="http://schemas.openxmlformats.org/officeDocument/2006/relationships/notesSlide" Target="../notesSlides/notesSlide9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19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62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2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25.xml"/><Relationship Id="rId12" Type="http://schemas.openxmlformats.org/officeDocument/2006/relationships/notesSlide" Target="../notesSlides/notesSlide9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28.xml"/><Relationship Id="rId1" Type="http://schemas.openxmlformats.org/officeDocument/2006/relationships/tags" Target="../tags/tag624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tags" Target="../tags/tag63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3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30.xml"/><Relationship Id="rId12" Type="http://schemas.openxmlformats.org/officeDocument/2006/relationships/notesSlide" Target="../notesSlides/notesSlide9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33.xml"/><Relationship Id="rId1" Type="http://schemas.openxmlformats.org/officeDocument/2006/relationships/tags" Target="../tags/tag629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tags" Target="../tags/tag63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3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35.xml"/><Relationship Id="rId13" Type="http://schemas.openxmlformats.org/officeDocument/2006/relationships/notesSlide" Target="../notesSlides/notesSlide9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38.xml"/><Relationship Id="rId10" Type="http://schemas.openxmlformats.org/officeDocument/2006/relationships/image" Target="../media/image57.png"/><Relationship Id="rId1" Type="http://schemas.openxmlformats.org/officeDocument/2006/relationships/tags" Target="../tags/tag634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tags" Target="../tags/tag64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4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40.xml"/><Relationship Id="rId12" Type="http://schemas.openxmlformats.org/officeDocument/2006/relationships/notesSlide" Target="../notesSlides/notesSlide9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43.xml"/><Relationship Id="rId1" Type="http://schemas.openxmlformats.org/officeDocument/2006/relationships/tags" Target="../tags/tag639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jpeg"/><Relationship Id="rId8" Type="http://schemas.openxmlformats.org/officeDocument/2006/relationships/tags" Target="../tags/tag64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4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45.xml"/><Relationship Id="rId13" Type="http://schemas.openxmlformats.org/officeDocument/2006/relationships/notesSlide" Target="../notesSlides/notesSlide97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48.xml"/><Relationship Id="rId10" Type="http://schemas.openxmlformats.org/officeDocument/2006/relationships/image" Target="../media/image60.jpeg"/><Relationship Id="rId1" Type="http://schemas.openxmlformats.org/officeDocument/2006/relationships/tags" Target="../tags/tag644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tags" Target="../tags/tag65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5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50.xml"/><Relationship Id="rId12" Type="http://schemas.openxmlformats.org/officeDocument/2006/relationships/notesSlide" Target="../notesSlides/notesSlide9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53.xml"/><Relationship Id="rId1" Type="http://schemas.openxmlformats.org/officeDocument/2006/relationships/tags" Target="../tags/tag6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/>
          <p:nvPr>
            <p:custDataLst>
              <p:tags r:id="rId1"/>
            </p:custDataLst>
          </p:nvPr>
        </p:nvSpPr>
        <p:spPr>
          <a:xfrm>
            <a:off x="6604318" y="2253933"/>
            <a:ext cx="1704975" cy="6807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4000" b="1" spc="20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2019</a:t>
            </a:r>
            <a:endParaRPr lang="en-US" altLang="zh-CN" sz="4000" b="1" spc="200" dirty="0">
              <a:solidFill>
                <a:schemeClr val="accent1"/>
              </a:solidFill>
              <a:uFillTx/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React-Native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从零开发一款</a:t>
            </a:r>
            <a:r>
              <a:rPr lang="en-US" altLang="zh-CN"/>
              <a:t>App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9034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2-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运行第一个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demo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之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iOS</a:t>
            </a:r>
            <a:endParaRPr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650" y="1421765"/>
            <a:ext cx="9753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使用命令行进入</a:t>
            </a:r>
            <a:r>
              <a:rPr lang="en-US" altLang="zh-CN"/>
              <a:t>iOS</a:t>
            </a:r>
            <a:r>
              <a:rPr lang="zh-CN" altLang="en-US"/>
              <a:t>项目中安装相关依赖 </a:t>
            </a:r>
            <a:endParaRPr lang="zh-CN" altLang="en-US"/>
          </a:p>
          <a:p>
            <a:r>
              <a:rPr lang="en-US" altLang="zh-CN"/>
              <a:t>  cd ./ios </a:t>
            </a:r>
            <a:r>
              <a:rPr lang="zh-CN" altLang="en-US"/>
              <a:t>  </a:t>
            </a:r>
            <a:endParaRPr lang="zh-CN" altLang="en-US"/>
          </a:p>
          <a:p>
            <a:r>
              <a:rPr lang="zh-CN" altLang="en-US"/>
              <a:t>  pod install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45" y="2414905"/>
            <a:ext cx="6657975" cy="1047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2340" y="3730625"/>
            <a:ext cx="6045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在模拟器上运行</a:t>
            </a:r>
            <a:r>
              <a:rPr lang="en-US" altLang="zh-CN"/>
              <a:t>iOS</a:t>
            </a:r>
            <a:r>
              <a:rPr lang="zh-CN" altLang="en-US"/>
              <a:t>工程</a:t>
            </a:r>
            <a:endParaRPr lang="zh-CN" altLang="en-US"/>
          </a:p>
          <a:p>
            <a:r>
              <a:rPr lang="en-US" altLang="zh-CN"/>
              <a:t>cd ../ </a:t>
            </a:r>
            <a:endParaRPr lang="en-US" altLang="zh-CN"/>
          </a:p>
          <a:p>
            <a:r>
              <a:rPr lang="en-US" altLang="zh-CN"/>
              <a:t>yarn ios(</a:t>
            </a:r>
            <a:r>
              <a:rPr lang="zh-CN" altLang="en-US"/>
              <a:t>或者</a:t>
            </a:r>
            <a:r>
              <a:rPr lang="en-US" altLang="zh-CN"/>
              <a:t>npm run ios)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745" y="4671695"/>
            <a:ext cx="4648200" cy="19367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屏幕适配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4565" y="1613535"/>
            <a:ext cx="6062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原理 根据设计稿尺寸 动态计算其它屏幕的对应的</a:t>
            </a:r>
            <a:r>
              <a:rPr lang="en-US" altLang="zh-CN"/>
              <a:t>pt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设计稿尺寸 </a:t>
            </a:r>
            <a:r>
              <a:rPr lang="en-US" altLang="zh-CN"/>
              <a:t>x (</a:t>
            </a:r>
            <a:r>
              <a:rPr lang="zh-CN" altLang="en-US"/>
              <a:t>实际屏幕宽度尺寸</a:t>
            </a:r>
            <a:r>
              <a:rPr lang="en-US" altLang="zh-CN"/>
              <a:t>/</a:t>
            </a:r>
            <a:r>
              <a:rPr lang="zh-CN" altLang="en-US"/>
              <a:t>设计稿宽度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64565" y="2713990"/>
            <a:ext cx="8748395" cy="369252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const </a:t>
            </a:r>
            <a:r>
              <a:rPr lang="zh-CN" altLang="en-US">
                <a:solidFill>
                  <a:schemeClr val="bg1"/>
                </a:solidFill>
              </a:rPr>
              <a:t>sw = (width)=&gt;{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return parseInt(width * Dimensions.get('window').width/375.0)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const style1 =StyleSheet.create({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text:{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marginLeft: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sw(</a:t>
            </a:r>
            <a:r>
              <a:rPr lang="zh-CN" altLang="en-US">
                <a:solidFill>
                  <a:schemeClr val="bg1"/>
                </a:solidFill>
              </a:rPr>
              <a:t>40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r>
              <a:rPr lang="zh-CN" altLang="en-US">
                <a:solidFill>
                  <a:schemeClr val="bg1"/>
                </a:solidFill>
              </a:rPr>
              <a:t>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width: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sw(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355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r>
              <a:rPr lang="zh-CN" altLang="en-US">
                <a:solidFill>
                  <a:schemeClr val="bg1"/>
                </a:solidFill>
              </a:rPr>
              <a:t>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</a:t>
            </a:r>
            <a:r>
              <a:rPr lang="en-US" altLang="zh-CN">
                <a:solidFill>
                  <a:schemeClr val="bg1"/>
                </a:solidFill>
              </a:rPr>
              <a:t>height</a:t>
            </a:r>
            <a:r>
              <a:rPr lang="zh-CN" altLang="en-US">
                <a:solidFill>
                  <a:schemeClr val="bg1"/>
                </a:solidFill>
              </a:rPr>
              <a:t>:</a:t>
            </a:r>
            <a:r>
              <a:rPr lang="en-US" altLang="zh-CN">
                <a:solidFill>
                  <a:schemeClr val="bg1"/>
                </a:solidFill>
              </a:rPr>
              <a:t>sw(</a:t>
            </a:r>
            <a:r>
              <a:rPr lang="zh-CN" altLang="en-US">
                <a:solidFill>
                  <a:schemeClr val="bg1"/>
                </a:solidFill>
              </a:rPr>
              <a:t>1</a:t>
            </a:r>
            <a:r>
              <a:rPr lang="en-US" altLang="zh-CN">
                <a:solidFill>
                  <a:schemeClr val="bg1"/>
                </a:solidFill>
              </a:rPr>
              <a:t>00)</a:t>
            </a:r>
            <a:r>
              <a:rPr lang="zh-CN" altLang="en-US">
                <a:solidFill>
                  <a:schemeClr val="bg1"/>
                </a:solidFill>
              </a:rPr>
              <a:t>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backgroundColor:'red'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})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屏幕适配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95" y="1139825"/>
            <a:ext cx="6076950" cy="2968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615" y="1139825"/>
            <a:ext cx="2721610" cy="35166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8330" y="5135245"/>
            <a:ext cx="550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大屏的目的是显示更多的内容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而不仅仅是把内容放大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屏幕适配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" y="2136775"/>
            <a:ext cx="4411345" cy="3227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9855" y="2136775"/>
            <a:ext cx="4166870" cy="308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7725" y="5761990"/>
            <a:ext cx="428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ipone</a:t>
            </a:r>
            <a:r>
              <a:rPr lang="en-US" altLang="zh-CN">
                <a:sym typeface="+mn-ea"/>
              </a:rPr>
              <a:t>8</a:t>
            </a:r>
            <a:r>
              <a:rPr lang="zh-CN" altLang="en-US"/>
              <a:t>显示尺寸 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495415" y="5626735"/>
            <a:ext cx="416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iphone 8P </a:t>
            </a:r>
            <a:r>
              <a:rPr lang="zh-CN" altLang="en-US"/>
              <a:t>显示尺寸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屏幕适配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4560" y="1511935"/>
            <a:ext cx="103803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字体使用设计稿上的</a:t>
            </a:r>
            <a:r>
              <a:rPr lang="en-US" altLang="zh-CN"/>
              <a:t>pt</a:t>
            </a:r>
            <a:r>
              <a:rPr lang="zh-CN" altLang="en-US"/>
              <a:t>单位</a:t>
            </a:r>
            <a:endParaRPr lang="zh-CN" altLang="en-US"/>
          </a:p>
          <a:p>
            <a:r>
              <a:rPr lang="en-US" altLang="zh-CN"/>
              <a:t> 2.</a:t>
            </a:r>
            <a:r>
              <a:rPr lang="zh-CN" altLang="en-US"/>
              <a:t>如果是按照比例显示使用 </a:t>
            </a:r>
            <a:r>
              <a:rPr lang="zh-CN" altLang="en-US">
                <a:sym typeface="+mn-ea"/>
              </a:rPr>
              <a:t>aspectRatio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高的值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  <a:p>
            <a:r>
              <a:rPr lang="zh-CN" altLang="en-US"/>
              <a:t>  text:{</a:t>
            </a:r>
            <a:endParaRPr lang="zh-CN" altLang="en-US"/>
          </a:p>
          <a:p>
            <a:r>
              <a:rPr lang="zh-CN" altLang="en-US"/>
              <a:t>     marginLeft:sw(40),</a:t>
            </a:r>
            <a:endParaRPr lang="zh-CN" altLang="en-US"/>
          </a:p>
          <a:p>
            <a:r>
              <a:rPr lang="zh-CN" altLang="en-US"/>
              <a:t>     width:100,</a:t>
            </a:r>
            <a:endParaRPr lang="zh-CN" altLang="en-US"/>
          </a:p>
          <a:p>
            <a:r>
              <a:rPr lang="zh-CN" altLang="en-US"/>
              <a:t>     aspectRatio:1</a:t>
            </a:r>
            <a:r>
              <a:rPr lang="en-US" altLang="zh-CN"/>
              <a:t>.5</a:t>
            </a:r>
            <a:r>
              <a:rPr lang="zh-CN" altLang="en-US"/>
              <a:t>,</a:t>
            </a:r>
            <a:endParaRPr lang="zh-CN" altLang="en-US"/>
          </a:p>
          <a:p>
            <a:r>
              <a:rPr lang="zh-CN" altLang="en-US"/>
              <a:t>     backgroundColor:'red'</a:t>
            </a:r>
            <a:endParaRPr lang="zh-CN" altLang="en-US"/>
          </a:p>
          <a:p>
            <a:r>
              <a:rPr lang="zh-CN" altLang="en-US"/>
              <a:t>  }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特殊布局使用</a:t>
            </a:r>
            <a:r>
              <a:rPr lang="en-US" altLang="zh-CN"/>
              <a:t>sw </a:t>
            </a:r>
            <a:r>
              <a:rPr lang="zh-CN" altLang="en-US"/>
              <a:t>进行适配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如果是非绝对布局</a:t>
            </a:r>
            <a:r>
              <a:rPr lang="en-US" altLang="zh-CN"/>
              <a:t>(position),</a:t>
            </a:r>
            <a:r>
              <a:rPr lang="zh-CN" altLang="en-US"/>
              <a:t>请全部使用</a:t>
            </a:r>
            <a:r>
              <a:rPr lang="en-US" altLang="zh-CN"/>
              <a:t>flex</a:t>
            </a:r>
            <a:r>
              <a:rPr lang="zh-CN" altLang="en-US"/>
              <a:t>布局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打包发布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1540" y="1461135"/>
            <a:ext cx="9550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ios </a:t>
            </a:r>
            <a:r>
              <a:rPr lang="zh-CN" altLang="en-US"/>
              <a:t>打包发布详情流程</a:t>
            </a:r>
            <a:endParaRPr lang="zh-CN" altLang="en-US"/>
          </a:p>
          <a:p>
            <a:r>
              <a:rPr lang="zh-CN" altLang="en-US"/>
              <a:t>https://www.jianshu.com/p/d3dc262cffa4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1540" y="2663190"/>
            <a:ext cx="81114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 </a:t>
            </a:r>
            <a:r>
              <a:rPr lang="zh-CN" altLang="en-US"/>
              <a:t>打包发布详细流程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https://www.jianshu.com/p/3acba4233bc6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结束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00325" y="3136900"/>
            <a:ext cx="7755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2"/>
                </a:solidFill>
              </a:rPr>
              <a:t>欢迎上船</a:t>
            </a:r>
            <a:r>
              <a:rPr lang="en-US" altLang="zh-CN" sz="3200">
                <a:solidFill>
                  <a:schemeClr val="tx2"/>
                </a:solidFill>
              </a:rPr>
              <a:t>,</a:t>
            </a:r>
            <a:r>
              <a:rPr lang="zh-CN" altLang="en-US" sz="3200">
                <a:solidFill>
                  <a:schemeClr val="tx2"/>
                </a:solidFill>
              </a:rPr>
              <a:t>稳住 我们能赢！</a:t>
            </a:r>
            <a:endParaRPr lang="zh-CN" altLang="en-US" sz="3200">
              <a:solidFill>
                <a:schemeClr val="tx2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2-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运行第一个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demo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565" y="1854200"/>
            <a:ext cx="1479550" cy="3150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2950" y="1271905"/>
            <a:ext cx="4516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运行起来的效果图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50665" y="1281430"/>
            <a:ext cx="4996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修改一下</a:t>
            </a:r>
            <a:r>
              <a:rPr lang="en-US" altLang="zh-CN"/>
              <a:t>App.js</a:t>
            </a:r>
            <a:r>
              <a:rPr lang="zh-CN" altLang="en-US"/>
              <a:t>文件里面的代码</a:t>
            </a:r>
            <a:r>
              <a:rPr lang="en-US" altLang="zh-CN"/>
              <a:t>,</a:t>
            </a:r>
            <a:r>
              <a:rPr lang="zh-CN" altLang="en-US"/>
              <a:t>保存一下</a:t>
            </a:r>
            <a:r>
              <a:rPr lang="en-US" altLang="zh-CN"/>
              <a:t>,</a:t>
            </a:r>
            <a:r>
              <a:rPr lang="zh-CN" altLang="en-US"/>
              <a:t>模拟器的页面立即进行响应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7035" y="2081530"/>
            <a:ext cx="3088005" cy="4462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7970" y="2011045"/>
            <a:ext cx="2082165" cy="444881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2-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运行第一个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demo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之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android</a:t>
            </a:r>
            <a:endParaRPr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3900" y="1441450"/>
            <a:ext cx="8494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步骤</a:t>
            </a:r>
            <a:r>
              <a:rPr lang="en-US" altLang="zh-CN"/>
              <a:t>1 </a:t>
            </a:r>
            <a:r>
              <a:rPr lang="zh-CN" altLang="en-US"/>
              <a:t>运行命令启动</a:t>
            </a:r>
            <a:r>
              <a:rPr lang="en-US" altLang="zh-CN"/>
              <a:t>android</a:t>
            </a:r>
            <a:endParaRPr lang="en-US" altLang="zh-CN"/>
          </a:p>
          <a:p>
            <a:r>
              <a:rPr lang="en-US" altLang="zh-CN"/>
              <a:t>npm run android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30" y="2160270"/>
            <a:ext cx="4224655" cy="2098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2805" y="4559300"/>
            <a:ext cx="516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步骤</a:t>
            </a:r>
            <a:r>
              <a:rPr lang="en-US" altLang="zh-CN"/>
              <a:t>2 </a:t>
            </a:r>
            <a:r>
              <a:rPr lang="zh-CN" altLang="en-US"/>
              <a:t>使用</a:t>
            </a:r>
            <a:r>
              <a:rPr lang="en-US" altLang="zh-CN"/>
              <a:t>android studio </a:t>
            </a:r>
            <a:r>
              <a:rPr lang="zh-CN" altLang="en-US"/>
              <a:t>打开</a:t>
            </a:r>
            <a:r>
              <a:rPr lang="en-US" altLang="zh-CN"/>
              <a:t>android</a:t>
            </a:r>
            <a:r>
              <a:rPr lang="zh-CN" altLang="en-US"/>
              <a:t>项目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2-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运行第一个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demo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之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android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0330" y="1994535"/>
            <a:ext cx="3898900" cy="24047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90955" y="1496060"/>
            <a:ext cx="4462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步骤</a:t>
            </a:r>
            <a:r>
              <a:rPr lang="en-US" altLang="zh-CN">
                <a:sym typeface="+mn-ea"/>
              </a:rPr>
              <a:t>2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android studio </a:t>
            </a:r>
            <a:r>
              <a:rPr lang="zh-CN" altLang="en-US">
                <a:sym typeface="+mn-ea"/>
              </a:rPr>
              <a:t>打开</a:t>
            </a:r>
            <a:r>
              <a:rPr lang="en-US" altLang="zh-CN">
                <a:sym typeface="+mn-ea"/>
              </a:rPr>
              <a:t>android</a:t>
            </a:r>
            <a:r>
              <a:rPr lang="zh-CN" altLang="en-US">
                <a:sym typeface="+mn-ea"/>
              </a:rPr>
              <a:t>项目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7295" y="2146935"/>
            <a:ext cx="3898900" cy="209931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2-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运行第一个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demo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之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android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" y="1665605"/>
            <a:ext cx="6693535" cy="4323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0090" y="1106170"/>
            <a:ext cx="4107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步骤</a:t>
            </a:r>
            <a:r>
              <a:rPr lang="en-US" altLang="zh-CN"/>
              <a:t>3 </a:t>
            </a:r>
            <a:r>
              <a:rPr lang="zh-CN" altLang="en-US"/>
              <a:t>安装依赖包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2-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运行第一个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demo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之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android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2810" y="147129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步骤</a:t>
            </a:r>
            <a:r>
              <a:rPr lang="en-US" altLang="zh-CN"/>
              <a:t>4 </a:t>
            </a:r>
            <a:r>
              <a:rPr lang="zh-CN" altLang="en-US"/>
              <a:t>选择模拟器或者真机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495" y="2068830"/>
            <a:ext cx="8141335" cy="1106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2495" y="4289425"/>
            <a:ext cx="6055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步骤</a:t>
            </a:r>
            <a:r>
              <a:rPr lang="en-US" altLang="zh-CN"/>
              <a:t>5 </a:t>
            </a:r>
            <a:r>
              <a:rPr lang="zh-CN" altLang="en-US"/>
              <a:t>点击运行按钮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810" y="4912360"/>
            <a:ext cx="5405755" cy="14852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2-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运行第一个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demo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之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android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" y="2237740"/>
            <a:ext cx="2280285" cy="4218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2335" y="1531620"/>
            <a:ext cx="576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运行成功的效果图如下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项目结构设计</a:t>
            </a:r>
            <a:endParaRPr lang="zh-CN" altLang="en-US" sz="3200" b="1" spc="2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charset="-122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" y="1083310"/>
            <a:ext cx="4552950" cy="5300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75400" y="1083310"/>
            <a:ext cx="48768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assets-</a:t>
            </a:r>
            <a:r>
              <a:rPr lang="zh-CN" altLang="en-US"/>
              <a:t>存放资源文件（图片</a:t>
            </a:r>
            <a:r>
              <a:rPr lang="en-US" altLang="zh-CN"/>
              <a:t>,</a:t>
            </a:r>
            <a:r>
              <a:rPr lang="zh-CN" altLang="en-US"/>
              <a:t>字体</a:t>
            </a:r>
            <a:r>
              <a:rPr lang="en-US" altLang="zh-CN"/>
              <a:t>,</a:t>
            </a:r>
            <a:r>
              <a:rPr lang="zh-CN" altLang="en-US"/>
              <a:t>音视频等）</a:t>
            </a:r>
            <a:endParaRPr lang="zh-CN" altLang="en-US"/>
          </a:p>
          <a:p>
            <a:r>
              <a:rPr lang="en-US" altLang="zh-CN"/>
              <a:t>common - </a:t>
            </a:r>
            <a:r>
              <a:rPr lang="zh-CN" altLang="en-US"/>
              <a:t>存放公共文件</a:t>
            </a:r>
            <a:r>
              <a:rPr lang="en-US" altLang="zh-CN"/>
              <a:t>(wxshare.js)</a:t>
            </a:r>
            <a:endParaRPr lang="en-US" altLang="zh-CN"/>
          </a:p>
          <a:p>
            <a:r>
              <a:rPr lang="en-US" altLang="zh-CN"/>
              <a:t>components - </a:t>
            </a:r>
            <a:r>
              <a:rPr lang="zh-CN" altLang="en-US"/>
              <a:t>公共组件</a:t>
            </a:r>
            <a:endParaRPr lang="zh-CN" altLang="en-US"/>
          </a:p>
          <a:p>
            <a:r>
              <a:rPr lang="en-US" altLang="zh-CN"/>
              <a:t>config - </a:t>
            </a:r>
            <a:r>
              <a:rPr lang="zh-CN" altLang="en-US"/>
              <a:t>配置</a:t>
            </a:r>
            <a:r>
              <a:rPr lang="en-US" altLang="zh-CN"/>
              <a:t>(</a:t>
            </a:r>
            <a:r>
              <a:rPr lang="zh-CN" altLang="en-US"/>
              <a:t>请求主机地址</a:t>
            </a:r>
            <a:r>
              <a:rPr lang="en-US" altLang="zh-CN"/>
              <a:t>,</a:t>
            </a:r>
            <a:r>
              <a:rPr lang="zh-CN" altLang="en-US"/>
              <a:t>版本号等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pages- app</a:t>
            </a:r>
            <a:r>
              <a:rPr lang="zh-CN" altLang="en-US"/>
              <a:t>页面</a:t>
            </a:r>
            <a:endParaRPr lang="zh-CN" altLang="en-US"/>
          </a:p>
          <a:p>
            <a:r>
              <a:rPr lang="en-US" altLang="zh-CN"/>
              <a:t>router-</a:t>
            </a:r>
            <a:r>
              <a:rPr lang="zh-CN" altLang="en-US"/>
              <a:t>路由地址</a:t>
            </a:r>
            <a:endParaRPr lang="zh-CN" altLang="en-US"/>
          </a:p>
          <a:p>
            <a:r>
              <a:rPr lang="en-US" altLang="zh-CN"/>
              <a:t>service </a:t>
            </a:r>
            <a:r>
              <a:rPr lang="zh-CN" altLang="en-US"/>
              <a:t>请求接口 </a:t>
            </a:r>
            <a:r>
              <a:rPr lang="en-US" altLang="zh-CN"/>
              <a:t>(</a:t>
            </a:r>
            <a:r>
              <a:rPr lang="zh-CN" altLang="en-US"/>
              <a:t>封装请求方法 处理请求异常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styles </a:t>
            </a:r>
            <a:r>
              <a:rPr lang="zh-CN" altLang="en-US"/>
              <a:t>公共的样式 如字体颜色 字体大小等</a:t>
            </a:r>
            <a:endParaRPr lang="zh-CN" altLang="en-US"/>
          </a:p>
          <a:p>
            <a:r>
              <a:rPr lang="en-US" altLang="zh-CN"/>
              <a:t>utils </a:t>
            </a:r>
            <a:r>
              <a:rPr lang="zh-CN" altLang="en-US"/>
              <a:t>工具文件集合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项目结构设计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360" y="1210945"/>
            <a:ext cx="3240405" cy="528129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语法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9350" y="1791335"/>
            <a:ext cx="9140190" cy="4677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1.State</a:t>
            </a:r>
            <a:r>
              <a:rPr lang="zh-CN" altLang="en-US" sz="2800"/>
              <a:t>状态机</a:t>
            </a:r>
            <a:endParaRPr lang="zh-CN" altLang="en-US" sz="2800"/>
          </a:p>
          <a:p>
            <a:r>
              <a:rPr lang="en-US" altLang="zh-CN" sz="2800"/>
              <a:t>2.事件处理</a:t>
            </a:r>
            <a:endParaRPr lang="en-US" altLang="zh-CN" sz="2800"/>
          </a:p>
          <a:p>
            <a:r>
              <a:rPr lang="en-US" altLang="zh-CN" sz="2800"/>
              <a:t>3.React 条件渲染</a:t>
            </a:r>
            <a:endParaRPr lang="en-US" altLang="zh-CN" sz="2800"/>
          </a:p>
          <a:p>
            <a:r>
              <a:rPr lang="en-US" altLang="zh-CN" sz="2800"/>
              <a:t>4.React 列表 &amp; Keys</a:t>
            </a:r>
            <a:endParaRPr lang="en-US" altLang="zh-CN" sz="2800"/>
          </a:p>
          <a:p>
            <a:r>
              <a:rPr lang="en-US" altLang="zh-CN" sz="2800"/>
              <a:t>5.React 组件 API</a:t>
            </a:r>
            <a:endParaRPr lang="en-US" altLang="zh-CN" sz="2800"/>
          </a:p>
          <a:p>
            <a:r>
              <a:rPr lang="en-US" altLang="zh-CN" sz="2800"/>
              <a:t>6.React 组件生命周期</a:t>
            </a:r>
            <a:endParaRPr lang="en-US" altLang="zh-CN" sz="2800"/>
          </a:p>
          <a:p>
            <a:r>
              <a:rPr lang="en-US" altLang="zh-CN" sz="2800"/>
              <a:t>7.React Refs</a:t>
            </a:r>
            <a:endParaRPr lang="en-US" altLang="zh-CN" sz="2800"/>
          </a:p>
          <a:p>
            <a:r>
              <a:rPr lang="en-US" altLang="zh-CN" sz="2800"/>
              <a:t>8.React</a:t>
            </a:r>
            <a:r>
              <a:rPr lang="zh-CN" altLang="en-US" sz="2800"/>
              <a:t>组件件传值</a:t>
            </a:r>
            <a:endParaRPr lang="zh-CN" altLang="en-US" sz="2800"/>
          </a:p>
          <a:p>
            <a:r>
              <a:rPr lang="en-US" altLang="zh-CN" sz="2800"/>
              <a:t>9.React</a:t>
            </a:r>
            <a:r>
              <a:rPr lang="zh-CN" altLang="en-US" sz="2800"/>
              <a:t>几种常用组件</a:t>
            </a:r>
            <a:endParaRPr lang="zh-CN" altLang="en-US" sz="2800"/>
          </a:p>
          <a:p>
            <a:r>
              <a:rPr lang="en-US" altLang="zh-CN" sz="2800"/>
              <a:t>10.</a:t>
            </a:r>
            <a:r>
              <a:rPr lang="zh-CN" altLang="en-US" sz="2800"/>
              <a:t>组件设置默认值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8505" y="2063750"/>
            <a:ext cx="5653405" cy="28975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324465a-fa24-47fe-86cc-ee9929174ee5-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840" y="530225"/>
            <a:ext cx="7035165" cy="2945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38630" y="3815080"/>
            <a:ext cx="9152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除Facebook，Instagram，Netflix，微软等众多国际知名互联网公司都是React.js的拥趸者外，国内很多主流互联网公司如腾讯、蚂蚁金服、京东、360、美团、携程等也在用 React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 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State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330" y="1454785"/>
            <a:ext cx="36963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React 把组件看成是一个状态机（State Machines）。通过与用户的交互，实现不同状态，然后渲染 UI，让用户界面和数据保持一致。</a:t>
            </a:r>
            <a:endParaRPr lang="en-US" altLang="zh-CN"/>
          </a:p>
          <a:p>
            <a:r>
              <a:rPr lang="en-US" altLang="zh-CN"/>
              <a:t>React 里，只需更新组件的 state，然后根据新的 state 重新渲染用户界面（不要操作 DOM）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375910" y="1086485"/>
            <a:ext cx="6332855" cy="50774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React, { Component } from 'react'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{ Text, View } from 'react-native'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export 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rgbClr val="FF0000"/>
                </a:solidFill>
              </a:rPr>
              <a:t>state</a:t>
            </a:r>
            <a:r>
              <a:rPr lang="zh-CN" altLang="en-US">
                <a:solidFill>
                  <a:schemeClr val="bg1"/>
                </a:solidFill>
              </a:rPr>
              <a:t>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name: 'KunChi',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date: '2019-01-01'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&lt;Text&gt; {this.</a:t>
            </a:r>
            <a:r>
              <a:rPr lang="zh-CN" altLang="en-US">
                <a:solidFill>
                  <a:srgbClr val="FF0000"/>
                </a:solidFill>
              </a:rPr>
              <a:t>state</a:t>
            </a:r>
            <a:r>
              <a:rPr lang="zh-CN" altLang="en-US">
                <a:solidFill>
                  <a:schemeClr val="bg1"/>
                </a:solidFill>
              </a:rPr>
              <a:t>.name}:{this.</a:t>
            </a:r>
            <a:r>
              <a:rPr lang="zh-CN" altLang="en-US">
                <a:solidFill>
                  <a:srgbClr val="FF0000"/>
                </a:solidFill>
              </a:rPr>
              <a:t>state</a:t>
            </a:r>
            <a:r>
              <a:rPr lang="zh-CN" altLang="en-US">
                <a:solidFill>
                  <a:schemeClr val="bg1"/>
                </a:solidFill>
              </a:rPr>
              <a:t>.date} 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export default Index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" y="3775710"/>
            <a:ext cx="3743325" cy="2190750"/>
          </a:xfrm>
          <a:prstGeom prst="rect">
            <a:avLst/>
          </a:prstGeom>
        </p:spPr>
      </p:pic>
      <p:cxnSp>
        <p:nvCxnSpPr>
          <p:cNvPr id="15" name="直接箭头连接符 14"/>
          <p:cNvCxnSpPr>
            <a:stCxn id="12" idx="1"/>
          </p:cNvCxnSpPr>
          <p:nvPr/>
        </p:nvCxnSpPr>
        <p:spPr>
          <a:xfrm flipH="1">
            <a:off x="4507865" y="3625215"/>
            <a:ext cx="868045" cy="1571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497274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 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State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5110" y="1071245"/>
            <a:ext cx="6563360" cy="56311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solidFill>
                  <a:schemeClr val="bg1"/>
                </a:solidFill>
              </a:rPr>
              <a:t>import React, { Component } from 'react'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{ Text, View } from 'react-native'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export 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state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name: 'KunChi',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date: '2019-01-01'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componentDidMount()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</a:t>
            </a:r>
            <a:r>
              <a:rPr lang="zh-CN" altLang="en-US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</a:rPr>
              <a:t> </a:t>
            </a:r>
            <a:r>
              <a:rPr lang="zh-CN" altLang="en-US">
                <a:solidFill>
                  <a:srgbClr val="FF0000"/>
                </a:solidFill>
                <a:effectLst/>
              </a:rPr>
              <a:t>this.state.date = new Date().toLocaleString()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&lt;Text&gt; {this.state.name}:{this.state.date} 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export default Index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8820" y="1623695"/>
            <a:ext cx="5014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UI</a:t>
            </a:r>
            <a:r>
              <a:rPr lang="zh-CN" altLang="en-US"/>
              <a:t>同步更新数据需要使用</a:t>
            </a:r>
            <a:r>
              <a:rPr lang="en-US" altLang="zh-CN"/>
              <a:t>setState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this.setState({</a:t>
            </a:r>
            <a:endParaRPr lang="zh-CN" altLang="en-US"/>
          </a:p>
          <a:p>
            <a:r>
              <a:rPr lang="zh-CN" altLang="en-US">
                <a:sym typeface="+mn-ea"/>
              </a:rPr>
              <a:t>        date: new Date().toLocaleString()</a:t>
            </a:r>
            <a:endParaRPr lang="zh-CN" altLang="en-US"/>
          </a:p>
          <a:p>
            <a:r>
              <a:rPr lang="zh-CN" altLang="en-US">
                <a:sym typeface="+mn-ea"/>
              </a:rPr>
              <a:t>  })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  </a:t>
            </a:r>
            <a:r>
              <a:rPr lang="en-US" altLang="zh-CN"/>
              <a:t>// </a:t>
            </a:r>
            <a:r>
              <a:rPr lang="zh-CN" altLang="en-US"/>
              <a:t>强制让组件刷新</a:t>
            </a:r>
            <a:endParaRPr lang="zh-CN" altLang="en-US"/>
          </a:p>
          <a:p>
            <a:r>
              <a:rPr lang="zh-CN" altLang="en-US"/>
              <a:t>   this.forceUpdate()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30770" y="4429760"/>
            <a:ext cx="44627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扩展</a:t>
            </a:r>
            <a:endParaRPr lang="zh-CN" altLang="en-US"/>
          </a:p>
          <a:p>
            <a:r>
              <a:rPr lang="zh-CN" altLang="en-US"/>
              <a:t>this.setState((prevState, props) =&gt; ({</a:t>
            </a:r>
            <a:endParaRPr lang="zh-CN" altLang="en-US"/>
          </a:p>
          <a:p>
            <a:r>
              <a:rPr lang="zh-CN" altLang="en-US"/>
              <a:t>    //do something here</a:t>
            </a:r>
            <a:endParaRPr lang="zh-CN" altLang="en-US"/>
          </a:p>
          <a:p>
            <a:r>
              <a:rPr lang="zh-CN" altLang="en-US"/>
              <a:t>}));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prevState 表示上一个状态值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props 表示当前</a:t>
            </a:r>
            <a:r>
              <a:rPr lang="en-US" altLang="zh-CN">
                <a:sym typeface="+mn-ea"/>
              </a:rPr>
              <a:t>props</a:t>
            </a:r>
            <a:r>
              <a:rPr lang="zh-CN" altLang="en-US">
                <a:sym typeface="+mn-ea"/>
              </a:rPr>
              <a:t>的值</a:t>
            </a:r>
            <a:endParaRPr lang="zh-CN" altLang="en-US"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7795" y="949960"/>
            <a:ext cx="6718300" cy="59080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React, { Component } from 'react'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{ Text, View, Button } from 'react-native'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export default </a:t>
            </a:r>
            <a:r>
              <a:rPr lang="zh-CN" altLang="en-US">
                <a:solidFill>
                  <a:schemeClr val="bg1"/>
                </a:solidFill>
              </a:rPr>
              <a:t> 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 state = 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count: 1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&lt;Text&gt; {</a:t>
            </a:r>
            <a:r>
              <a:rPr lang="zh-CN" altLang="en-US">
                <a:solidFill>
                  <a:srgbClr val="FF0000"/>
                </a:solidFill>
              </a:rPr>
              <a:t>this.state.count</a:t>
            </a:r>
            <a:r>
              <a:rPr lang="zh-CN" altLang="en-US">
                <a:solidFill>
                  <a:schemeClr val="bg1"/>
                </a:solidFill>
              </a:rPr>
              <a:t>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&lt;Button title="加1" </a:t>
            </a:r>
            <a:r>
              <a:rPr lang="zh-CN" altLang="en-US">
                <a:solidFill>
                  <a:srgbClr val="FF0000"/>
                </a:solidFill>
              </a:rPr>
              <a:t>onPress={this.addOne}</a:t>
            </a:r>
            <a:r>
              <a:rPr lang="zh-CN" altLang="en-US">
                <a:solidFill>
                  <a:schemeClr val="bg1"/>
                </a:solidFill>
              </a:rPr>
              <a:t>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   addOne() 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this.setState({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    count: ++this.state.count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})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250" y="1098550"/>
            <a:ext cx="3705225" cy="25431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105775" y="4199890"/>
            <a:ext cx="3419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思考</a:t>
            </a:r>
            <a:r>
              <a:rPr lang="en-US" altLang="zh-CN"/>
              <a:t>:addOne</a:t>
            </a:r>
            <a:r>
              <a:rPr lang="zh-CN" altLang="en-US"/>
              <a:t>中的</a:t>
            </a:r>
            <a:r>
              <a:rPr lang="en-US" altLang="zh-CN"/>
              <a:t>this</a:t>
            </a:r>
            <a:r>
              <a:rPr lang="zh-CN" altLang="en-US"/>
              <a:t>指的是那个对象？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2513330"/>
            <a:ext cx="9813925" cy="39693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export interface ButtonProps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title: string;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onPress: (ev: NativeSyntheticEvent&lt;NativeTouchEvent&gt;) =&gt; void;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color?: string;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accessibilityLabel?: string;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disabled?: boolean;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/**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* Used to locate this button in end-to-end tests.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*/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testID?: string;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export class Button extends React.Component&lt;ButtonProps&gt; {}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2965" y="1454785"/>
            <a:ext cx="894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下面是</a:t>
            </a:r>
            <a:r>
              <a:rPr lang="en-US" altLang="zh-CN"/>
              <a:t>&lt;Button /&gt; </a:t>
            </a:r>
            <a:r>
              <a:rPr lang="zh-CN" altLang="en-US"/>
              <a:t>组件的定义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240" y="1179195"/>
            <a:ext cx="6885305" cy="50774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React, { Component } from 'react'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{ Text, View, Button } from 'react-native'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export default</a:t>
            </a:r>
            <a:r>
              <a:rPr lang="zh-CN" altLang="en-US">
                <a:solidFill>
                  <a:schemeClr val="bg1"/>
                </a:solidFill>
              </a:rPr>
              <a:t>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state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count: 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&lt;Text&gt; {this.state.count}&lt;/Text&gt;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&lt;Button title="加1" onPress={this.addOne}&gt;&lt;/Button&gt;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addOne()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</a:t>
            </a:r>
            <a:r>
              <a:rPr lang="zh-CN" altLang="en-US">
                <a:solidFill>
                  <a:srgbClr val="FF0000"/>
                </a:solidFill>
              </a:rPr>
              <a:t> alert(Object.keys(this))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4350" y="1355090"/>
            <a:ext cx="3162300" cy="20002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310" y="1009015"/>
            <a:ext cx="6236335" cy="56311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React, { Component } from 'react'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{ Text, View, Button } from 'react-native'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export default 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state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count: 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&lt;Text&gt; {this.state.count}&lt;/Text&gt;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&lt;Button ref='btn' title="加1" onPress={this.addOne}&gt;&lt;/Button&gt;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addOne()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alert(</a:t>
            </a:r>
            <a:r>
              <a:rPr lang="zh-CN" altLang="en-US" b="1">
                <a:solidFill>
                  <a:srgbClr val="FF0000"/>
                </a:solidFill>
              </a:rPr>
              <a:t>this instanceof Index</a:t>
            </a:r>
            <a:r>
              <a:rPr lang="zh-CN" altLang="en-US">
                <a:solidFill>
                  <a:schemeClr val="bg1"/>
                </a:solidFill>
              </a:rPr>
              <a:t>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5530" y="1683385"/>
            <a:ext cx="3400425" cy="160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15530" y="4061460"/>
            <a:ext cx="3941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instanceof </a:t>
            </a:r>
            <a:r>
              <a:rPr lang="zh-CN" altLang="en-US"/>
              <a:t>检测对象类型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58265" y="1701165"/>
            <a:ext cx="5460365" cy="47999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export default 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state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count: 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&lt;Text&gt; {this.state.count}&lt;/Text&gt;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&lt;Button ref='btn' title="加1" onPress={</a:t>
            </a:r>
            <a:r>
              <a:rPr lang="zh-CN" altLang="en-US">
                <a:solidFill>
                  <a:srgbClr val="FF0000"/>
                </a:solidFill>
              </a:rPr>
              <a:t>this.addOne.bind(this)</a:t>
            </a:r>
            <a:r>
              <a:rPr lang="zh-CN" altLang="en-US">
                <a:solidFill>
                  <a:schemeClr val="bg1"/>
                </a:solidFill>
              </a:rPr>
              <a:t>}&gt;&lt;/Button&gt;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addOne()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alert(this instanceof Index)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4595" y="1209040"/>
            <a:ext cx="624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正确写法</a:t>
            </a:r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9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1132840"/>
            <a:ext cx="6992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正确写法 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409440" y="949960"/>
            <a:ext cx="7284720" cy="59080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export default 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state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count: 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constructor()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super(...arguments)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</a:t>
            </a:r>
            <a:r>
              <a:rPr lang="zh-CN" altLang="en-US">
                <a:solidFill>
                  <a:srgbClr val="FF0000"/>
                </a:solidFill>
              </a:rPr>
              <a:t>  this.addOne = this.addOne.bind(this)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&lt;Text&gt; {this.state.count}&lt;/Text&gt;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&lt;Button ref='btn' title="加1" onPress={</a:t>
            </a:r>
            <a:r>
              <a:rPr lang="zh-CN" altLang="en-US">
                <a:solidFill>
                  <a:srgbClr val="FF0000"/>
                </a:solidFill>
              </a:rPr>
              <a:t>this.addOne</a:t>
            </a:r>
            <a:r>
              <a:rPr lang="zh-CN" altLang="en-US">
                <a:solidFill>
                  <a:schemeClr val="bg1"/>
                </a:solidFill>
              </a:rPr>
              <a:t>}&gt;&lt;/Button&gt;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6295" y="2052955"/>
            <a:ext cx="3251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Button</a:t>
            </a:r>
            <a:r>
              <a:rPr lang="zh-CN" altLang="en-US"/>
              <a:t>组件调用方式类似如下this.addOne.bind(</a:t>
            </a:r>
            <a:r>
              <a:rPr lang="en-US" altLang="zh-CN"/>
              <a:t>Index</a:t>
            </a:r>
            <a:r>
              <a:rPr lang="zh-CN" altLang="en-US"/>
              <a:t>组件)()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1285875"/>
            <a:ext cx="2821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正确写法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168265" y="1072515"/>
            <a:ext cx="6687185" cy="56311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export default 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state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count: 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constructor()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super(...arguments)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&lt;Text&gt; {this.state.count}&lt;/Text&gt;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&lt;Button ref='btn' title="加1" onPress={</a:t>
            </a:r>
            <a:r>
              <a:rPr lang="zh-CN" altLang="en-US">
                <a:solidFill>
                  <a:srgbClr val="FF0000"/>
                </a:solidFill>
              </a:rPr>
              <a:t>this.addOne</a:t>
            </a:r>
            <a:r>
              <a:rPr lang="zh-CN" altLang="en-US">
                <a:solidFill>
                  <a:schemeClr val="bg1"/>
                </a:solidFill>
              </a:rPr>
              <a:t>}&gt;&lt;/Button&gt;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 addOne = () =&gt; 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alert(this instanceof Index)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335" y="1838325"/>
            <a:ext cx="3450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ES6</a:t>
            </a:r>
            <a:r>
              <a:rPr lang="zh-CN" altLang="en-US"/>
              <a:t>语法 避免出现作用域不明确的问题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497274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3610" y="1301115"/>
            <a:ext cx="9508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思考？怎么实现下面的需求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0020" y="2501265"/>
            <a:ext cx="3638550" cy="29908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5"/>
          <p:cNvSpPr txBox="1"/>
          <p:nvPr>
            <p:custDataLst>
              <p:tags r:id="rId1"/>
            </p:custDataLst>
          </p:nvPr>
        </p:nvSpPr>
        <p:spPr>
          <a:xfrm>
            <a:off x="1207452" y="1736090"/>
            <a:ext cx="48768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1.</a:t>
            </a:r>
            <a:endParaRPr lang="en-US" altLang="zh-CN" sz="32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89" name="文本框 88"/>
          <p:cNvSpPr txBox="1"/>
          <p:nvPr>
            <p:custDataLst>
              <p:tags r:id="rId2"/>
            </p:custDataLst>
          </p:nvPr>
        </p:nvSpPr>
        <p:spPr>
          <a:xfrm>
            <a:off x="1757680" y="1621790"/>
            <a:ext cx="4349750" cy="38544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搭建开发环境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90" name="文本框 89"/>
          <p:cNvSpPr txBox="1"/>
          <p:nvPr>
            <p:custDataLst>
              <p:tags r:id="rId3"/>
            </p:custDataLst>
          </p:nvPr>
        </p:nvSpPr>
        <p:spPr>
          <a:xfrm>
            <a:off x="1757997" y="2030730"/>
            <a:ext cx="4349750" cy="65341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React-Native</a:t>
            </a: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开发环境搭建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iOS</a:t>
            </a: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开发环境搭建 </a:t>
            </a: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Android</a:t>
            </a: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开发环境搭架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4"/>
            </p:custDataLst>
          </p:nvPr>
        </p:nvSpPr>
        <p:spPr>
          <a:xfrm>
            <a:off x="1210627" y="577215"/>
            <a:ext cx="4897120" cy="64516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l"/>
            <a:r>
              <a: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sym typeface="Arial" panose="020B0604020202090204" pitchFamily="34" charset="0"/>
              </a:rPr>
              <a:t>目录/CONTENTS</a:t>
            </a:r>
            <a:endParaRPr lang="zh-CN" altLang="en-US" sz="3600" spc="6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4" name="文本框 5"/>
          <p:cNvSpPr txBox="1"/>
          <p:nvPr>
            <p:custDataLst>
              <p:tags r:id="rId5"/>
            </p:custDataLst>
          </p:nvPr>
        </p:nvSpPr>
        <p:spPr>
          <a:xfrm>
            <a:off x="1207452" y="2934970"/>
            <a:ext cx="48768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accent2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2.</a:t>
            </a:r>
            <a:endParaRPr lang="en-US" altLang="zh-CN" sz="3200" b="1" dirty="0">
              <a:solidFill>
                <a:schemeClr val="accent2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757680" y="2844165"/>
            <a:ext cx="4349750" cy="38544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运行第一个</a:t>
            </a: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demo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757997" y="3229610"/>
            <a:ext cx="4349750" cy="65341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学习如何将一个</a:t>
            </a: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react-native</a:t>
            </a: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项目运行起来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9" name="文本框 5"/>
          <p:cNvSpPr txBox="1"/>
          <p:nvPr>
            <p:custDataLst>
              <p:tags r:id="rId8"/>
            </p:custDataLst>
          </p:nvPr>
        </p:nvSpPr>
        <p:spPr>
          <a:xfrm>
            <a:off x="1207452" y="4133850"/>
            <a:ext cx="48768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3.</a:t>
            </a:r>
            <a:endParaRPr lang="en-US" altLang="zh-CN" sz="32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1757680" y="4019550"/>
            <a:ext cx="4349750" cy="38544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项目结构设计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757680" y="4404995"/>
            <a:ext cx="4349750" cy="424180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如何设计一个好的项目结构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4" name="文本框 5"/>
          <p:cNvSpPr txBox="1"/>
          <p:nvPr>
            <p:custDataLst>
              <p:tags r:id="rId11"/>
            </p:custDataLst>
          </p:nvPr>
        </p:nvSpPr>
        <p:spPr>
          <a:xfrm>
            <a:off x="1207452" y="5332730"/>
            <a:ext cx="48768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accent2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4.</a:t>
            </a:r>
            <a:endParaRPr lang="en-US" altLang="zh-CN" sz="3200" b="1" dirty="0">
              <a:solidFill>
                <a:schemeClr val="accent2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1757680" y="5241925"/>
            <a:ext cx="4349750" cy="38544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JSX</a:t>
            </a: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语法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1757997" y="5627370"/>
            <a:ext cx="4349750" cy="65341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一个看起来很像 XML 的 JavaScript 语法扩展</a:t>
            </a:r>
            <a:endParaRPr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3790" y="1346200"/>
            <a:ext cx="8664575" cy="47999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&lt;Button ref='btn' title="加1" onPress={this.addOne}&gt;&lt;/Button&gt;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&lt;Button ref='btn' title="加2" onPress={this.addTwo} color="red"&gt;&lt;/Button&gt;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addOne = () =&gt;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let { count } = this.state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this.setState({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count: count + 1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})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addTwo = () =&gt;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let { count } = this.state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this.setState({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count: count + 2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})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事件处理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350" y="1162685"/>
            <a:ext cx="3834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闭包函数实现数据传递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50565" y="1162685"/>
            <a:ext cx="8818245" cy="5354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&lt;Button ref='btn' title="加1" onPress=</a:t>
            </a:r>
            <a:r>
              <a:rPr lang="zh-CN" altLang="en-US">
                <a:solidFill>
                  <a:srgbClr val="FF0000"/>
                </a:solidFill>
              </a:rPr>
              <a:t>{() =&gt; 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            this.add(1)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}}</a:t>
            </a:r>
            <a:r>
              <a:rPr lang="zh-CN" altLang="en-US">
                <a:solidFill>
                  <a:schemeClr val="bg1"/>
                </a:solidFill>
              </a:rPr>
              <a:t>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&lt;Button ref='btn' title="加2" onPress={() =&gt;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  this.add(2)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}} color="red"&gt;&lt;/Button&gt;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&lt;Button ref='btn' title="加3" onPress={() =&gt;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  this.add(3)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}} color="green"&gt;&lt;/Button&gt;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rgbClr val="FF0000"/>
                </a:solidFill>
              </a:rPr>
              <a:t>add = (num) =&gt; 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let { count } = this.state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this.setState({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    count: count + num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})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301059" y="153000"/>
            <a:ext cx="10974649" cy="608400"/>
          </a:xfrm>
          <a:prstGeom prst="rect">
            <a:avLst/>
          </a:prstGeom>
          <a:solidFill>
            <a:schemeClr val="accent3"/>
          </a:solidFill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条件渲染</a:t>
            </a:r>
            <a:endParaRPr lang="zh-CN"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8260" y="2205990"/>
            <a:ext cx="8603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A,B</a:t>
            </a:r>
            <a:r>
              <a:rPr lang="zh-CN" altLang="en-US" sz="2800"/>
              <a:t>用户看到不同的内容？</a:t>
            </a:r>
            <a:endParaRPr lang="zh-CN" altLang="en-US" sz="2800"/>
          </a:p>
        </p:txBody>
      </p:sp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条件渲染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090" y="1029335"/>
            <a:ext cx="8964295" cy="47999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React, { Component } from 'react'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{ Text, View, Button } from 'react-native'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export default 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state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username: "B"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const A = &lt;Text&gt;A用户看到的内容&lt;/Text&gt;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const B = &lt;Text&gt;B用户看到的内容&lt;/Text&gt;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</a:t>
            </a:r>
            <a:r>
              <a:rPr lang="zh-CN" altLang="en-US">
                <a:solidFill>
                  <a:srgbClr val="FF0000"/>
                </a:solidFill>
              </a:rPr>
              <a:t>{this.state.username === 'A' ? A : B}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225" y="6101715"/>
            <a:ext cx="8572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如果是</a:t>
            </a:r>
            <a:r>
              <a:rPr lang="en-US" altLang="zh-CN"/>
              <a:t>C</a:t>
            </a:r>
            <a:r>
              <a:rPr lang="zh-CN" altLang="en-US"/>
              <a:t>用户怎么显示？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9034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条件渲染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0045" y="2176780"/>
            <a:ext cx="5130800" cy="396938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React, { Component } from 'react'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{ Text, View, Button } from 'react-native'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const ShowUserInfo = </a:t>
            </a:r>
            <a:r>
              <a:rPr lang="en-US" altLang="zh-CN">
                <a:solidFill>
                  <a:schemeClr val="bg1"/>
                </a:solidFill>
              </a:rPr>
              <a:t>()=&gt;</a:t>
            </a:r>
            <a:r>
              <a:rPr lang="zh-CN" altLang="en-US">
                <a:solidFill>
                  <a:schemeClr val="bg1"/>
                </a:solidFill>
              </a:rPr>
              <a:t>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const A = &lt;Text&gt;A用户看到的内容&lt;/Text&gt;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const B = &lt;Text&gt;B用户看到的内容&lt;/Text&gt;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if (props.username == 'A')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A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if (props.username == 'B')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B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return null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12205" y="2176780"/>
            <a:ext cx="5152390" cy="39693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export default 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state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username: "B"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 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{ShowUserInfo({ username: 'A' })}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 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 &lt;ShowUserInfo username="A" /&gt;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0705" y="1347470"/>
            <a:ext cx="1078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sym typeface="+mn-ea"/>
              </a:rPr>
              <a:t>注意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ShowUserInfo首字母必须大写 如果要使用标签写法的话&lt;ShowUserInfo username="A" /&gt;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条件渲染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4220" y="2052955"/>
            <a:ext cx="58439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const ShowUserInfo = (props) =&gt;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const A = &lt;Text&gt;A用户看到的内容&lt;/Text&gt;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const B = &lt;</a:t>
            </a:r>
            <a:r>
              <a:rPr lang="zh-CN" altLang="en-US">
                <a:solidFill>
                  <a:srgbClr val="92D050"/>
                </a:solidFill>
              </a:rPr>
              <a:t>TouchableOpacity </a:t>
            </a:r>
            <a:r>
              <a:rPr lang="zh-CN" altLang="en-US">
                <a:solidFill>
                  <a:schemeClr val="bg1"/>
                </a:solidFill>
              </a:rPr>
              <a:t>onPress={props.onPress}&gt;&lt;Text&gt;B用户看到的内容&lt;/Text&gt;&lt;/</a:t>
            </a:r>
            <a:r>
              <a:rPr lang="zh-CN" altLang="en-US">
                <a:solidFill>
                  <a:srgbClr val="92D050"/>
                </a:solidFill>
              </a:rPr>
              <a:t>TouchableOpacity</a:t>
            </a:r>
            <a:r>
              <a:rPr lang="zh-CN" altLang="en-US">
                <a:solidFill>
                  <a:schemeClr val="bg1"/>
                </a:solidFill>
              </a:rPr>
              <a:t>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if (props.username == 'A')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A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if (props.username == 'B')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B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return null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92975" y="2021840"/>
            <a:ext cx="4324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&lt;ShowUserInfo username="B" onPress={this.greet} /&gt;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15530" y="3244850"/>
            <a:ext cx="360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如果条件不满足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则返回</a:t>
            </a:r>
            <a:r>
              <a:rPr lang="en-US" altLang="zh-CN">
                <a:solidFill>
                  <a:schemeClr val="bg1"/>
                </a:solidFill>
              </a:rPr>
              <a:t>null</a:t>
            </a:r>
            <a:r>
              <a:rPr lang="zh-CN" altLang="en-US">
                <a:solidFill>
                  <a:schemeClr val="bg1"/>
                </a:solidFill>
              </a:rPr>
              <a:t>即可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solidFill>
            <a:schemeClr val="accent3"/>
          </a:solidFill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列表 &amp; Keys</a:t>
            </a:r>
            <a:endParaRPr lang="zh-CN"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2727960"/>
            <a:ext cx="6195695" cy="313817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const List = (props) =&gt; 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return props.list.map(item =&gt; 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return &lt;Text&gt;{item}&lt;/Text&gt;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})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}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// 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简写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const List = (props) =&gt; 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return props.list.map(item =&gt; (&lt;Text&gt;{item}&lt;/Text&gt;))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}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090" y="1644650"/>
            <a:ext cx="56921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如何将一组数据渲染到页面上</a:t>
            </a:r>
            <a:r>
              <a:rPr lang="en-US" altLang="zh-CN" sz="3200"/>
              <a:t>?</a:t>
            </a: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1860" y="2727960"/>
            <a:ext cx="4210050" cy="21812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列表 &amp; Keys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8500" y="1485265"/>
            <a:ext cx="9646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为什么要为列表中每一个元素指定</a:t>
            </a:r>
            <a:r>
              <a:rPr lang="en-US" altLang="zh-CN"/>
              <a:t>key</a:t>
            </a:r>
            <a:r>
              <a:rPr lang="zh-CN" altLang="en-US"/>
              <a:t>值</a:t>
            </a:r>
            <a:r>
              <a:rPr lang="en-US" altLang="zh-CN"/>
              <a:t>?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851535" y="2313305"/>
            <a:ext cx="82969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Keys 可以在 DOM 中的某些元素被增加或删除的时候帮助 React 识别哪些元素发生了变化。因此应当给数组中的每一个元素赋予一个确定的标识。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一个元素的 key 最好是这个元素在列表中拥有的一个独一无二的字符串。通常，我们使用来自数据的 id 作为元素的 key.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当元素没有确定的 id 时，可以使用他的序列号索引 index 作为 key.</a:t>
            </a:r>
            <a:endParaRPr lang="zh-CN" altLang="en-US"/>
          </a:p>
          <a:p>
            <a:r>
              <a:rPr lang="zh-CN" altLang="en-US"/>
              <a:t>如果列表可以重新排序，不建议使用索引来进行排序，因为这会导致渲染变得很慢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795" y="5533390"/>
            <a:ext cx="3657600" cy="3905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497274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列表 &amp; Keys</a:t>
            </a:r>
            <a:endParaRPr lang="zh-CN" altLang="zh-CN" sz="3200" b="1" spc="150">
              <a:ln w="3175">
                <a:noFill/>
                <a:prstDash val="dash"/>
              </a:ln>
              <a:solidFill>
                <a:schemeClr val="bg1">
                  <a:lumMod val="9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0575" y="1838325"/>
            <a:ext cx="598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请注意</a:t>
            </a:r>
            <a:r>
              <a:rPr lang="en-US" altLang="zh-CN"/>
              <a:t>Key</a:t>
            </a:r>
            <a:r>
              <a:rPr lang="zh-CN" altLang="en-US"/>
              <a:t>添加的位置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90575" y="2620010"/>
            <a:ext cx="7223125" cy="230695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const List = (props) =&gt; 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return props.list.map((item, index) =&gt; (&lt;Item </a:t>
            </a:r>
            <a:r>
              <a:rPr lang="zh-CN" altLang="en-US">
                <a:solidFill>
                  <a:srgbClr val="FF0000"/>
                </a:solidFill>
              </a:rPr>
              <a:t>key={item.name}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title={item.name}&gt;&lt;/Item&gt;))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}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const Item = (props) =&gt; 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return &lt;Text&gt;{props.name}&lt;/Text&gt;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}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</a:t>
            </a:r>
            <a:r>
              <a:rPr altLang="zh-CN" sz="3200">
                <a:solidFill>
                  <a:schemeClr val="bg1">
                    <a:lumMod val="95000"/>
                  </a:schemeClr>
                </a:solidFill>
                <a:sym typeface="+mn-ea"/>
              </a:rPr>
              <a:t>React 组件 API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6915" y="2477135"/>
            <a:ext cx="74377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设置状态：setState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强制更新：forceUpdate</a:t>
            </a:r>
            <a:endParaRPr lang="zh-CN" altLang="en-US" sz="2800"/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5"/>
          <p:cNvSpPr txBox="1"/>
          <p:nvPr>
            <p:custDataLst>
              <p:tags r:id="rId1"/>
            </p:custDataLst>
          </p:nvPr>
        </p:nvSpPr>
        <p:spPr>
          <a:xfrm>
            <a:off x="1207452" y="1736090"/>
            <a:ext cx="48768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5.</a:t>
            </a:r>
            <a:endParaRPr lang="en-US" altLang="zh-CN" sz="32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89" name="文本框 88"/>
          <p:cNvSpPr txBox="1"/>
          <p:nvPr>
            <p:custDataLst>
              <p:tags r:id="rId2"/>
            </p:custDataLst>
          </p:nvPr>
        </p:nvSpPr>
        <p:spPr>
          <a:xfrm>
            <a:off x="1757680" y="1621790"/>
            <a:ext cx="4349750" cy="38544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90" name="文本框 89"/>
          <p:cNvSpPr txBox="1"/>
          <p:nvPr>
            <p:custDataLst>
              <p:tags r:id="rId3"/>
            </p:custDataLst>
          </p:nvPr>
        </p:nvSpPr>
        <p:spPr>
          <a:xfrm>
            <a:off x="1757997" y="2007235"/>
            <a:ext cx="4349750" cy="65341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使用</a:t>
            </a: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react-native-router-flux</a:t>
            </a: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进行路由管理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4"/>
            </p:custDataLst>
          </p:nvPr>
        </p:nvSpPr>
        <p:spPr>
          <a:xfrm>
            <a:off x="1210627" y="577215"/>
            <a:ext cx="4897120" cy="64516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l"/>
            <a:r>
              <a: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sym typeface="Arial" panose="020B0604020202090204" pitchFamily="34" charset="0"/>
              </a:rPr>
              <a:t>目录/CONTENTS</a:t>
            </a:r>
            <a:endParaRPr lang="zh-CN" altLang="en-US" sz="3600" spc="6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4" name="文本框 5"/>
          <p:cNvSpPr txBox="1"/>
          <p:nvPr>
            <p:custDataLst>
              <p:tags r:id="rId5"/>
            </p:custDataLst>
          </p:nvPr>
        </p:nvSpPr>
        <p:spPr>
          <a:xfrm>
            <a:off x="1207452" y="2934970"/>
            <a:ext cx="48768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accent2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6.</a:t>
            </a:r>
            <a:endParaRPr lang="en-US" altLang="zh-CN" sz="3200" b="1" dirty="0">
              <a:solidFill>
                <a:schemeClr val="accent2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757680" y="2844165"/>
            <a:ext cx="4349750" cy="38544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常用的功能介绍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757997" y="3229610"/>
            <a:ext cx="4349750" cy="65341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介绍常用</a:t>
            </a: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Api</a:t>
            </a: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功能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9" name="文本框 5"/>
          <p:cNvSpPr txBox="1"/>
          <p:nvPr>
            <p:custDataLst>
              <p:tags r:id="rId8"/>
            </p:custDataLst>
          </p:nvPr>
        </p:nvSpPr>
        <p:spPr>
          <a:xfrm>
            <a:off x="1207452" y="4133850"/>
            <a:ext cx="48768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7.</a:t>
            </a:r>
            <a:endParaRPr lang="en-US" altLang="zh-CN" sz="32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1694815" y="4043045"/>
            <a:ext cx="4349750" cy="38544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zh-CN" altLang="en-US" sz="2000" b="1" spc="15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屏幕适配</a:t>
            </a:r>
            <a:endParaRPr lang="zh-CN" altLang="en-US" sz="2000" b="1" spc="15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757997" y="4428490"/>
            <a:ext cx="4349750" cy="65341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如何适配各种不同尺寸的屏幕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4" name="文本框 5"/>
          <p:cNvSpPr txBox="1"/>
          <p:nvPr>
            <p:custDataLst>
              <p:tags r:id="rId11"/>
            </p:custDataLst>
          </p:nvPr>
        </p:nvSpPr>
        <p:spPr>
          <a:xfrm>
            <a:off x="1207452" y="5332730"/>
            <a:ext cx="48768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accent2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8.</a:t>
            </a:r>
            <a:endParaRPr lang="en-US" altLang="zh-CN" sz="3200" b="1" dirty="0">
              <a:solidFill>
                <a:schemeClr val="accent2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1757680" y="5241925"/>
            <a:ext cx="4349750" cy="38544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打包发布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1695132" y="5627370"/>
            <a:ext cx="4349750" cy="65341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介绍安卓和</a:t>
            </a: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ios </a:t>
            </a: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打包发布流程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</a:t>
            </a:r>
            <a:r>
              <a:rPr altLang="zh-CN" sz="3200">
                <a:solidFill>
                  <a:schemeClr val="bg1">
                    <a:lumMod val="95000"/>
                  </a:schemeClr>
                </a:solidFill>
                <a:sym typeface="+mn-ea"/>
              </a:rPr>
              <a:t>React 组件 API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1430" y="1623695"/>
            <a:ext cx="6379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设置状态：setState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73480" y="2129155"/>
            <a:ext cx="5843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setState(object nextState[, function callback])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callback </a:t>
            </a:r>
            <a:r>
              <a:rPr lang="zh-CN" altLang="en-US"/>
              <a:t>回调函数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73480" y="3249295"/>
            <a:ext cx="8235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setState()并不会立即改变this.state，而是创建一个即将处理的state。setState()并不一定是同步的，为了提升性能React会批量执行state和DOM渲染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57630" y="4414520"/>
            <a:ext cx="7698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如果想要立即更新如何处理</a:t>
            </a:r>
            <a:r>
              <a:rPr lang="en-US" altLang="zh-CN"/>
              <a:t>?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执行 </a:t>
            </a:r>
            <a:r>
              <a:rPr lang="en-US" altLang="zh-CN"/>
              <a:t>this.forceUpdate()</a:t>
            </a:r>
            <a:endParaRPr lang="en-US" altLang="zh-CN"/>
          </a:p>
        </p:txBody>
      </p:sp>
    </p:spTree>
    <p:custDataLst>
      <p:tags r:id="rId9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</a:t>
            </a:r>
            <a:r>
              <a:rPr altLang="zh-CN" sz="3200">
                <a:solidFill>
                  <a:schemeClr val="bg1">
                    <a:lumMod val="95000"/>
                  </a:schemeClr>
                </a:solidFill>
                <a:sym typeface="+mn-ea"/>
              </a:rPr>
              <a:t>React 组件 API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9965" y="2390775"/>
            <a:ext cx="5090795" cy="119888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this.state.username = 'aaaa'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this.setState({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})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9965" y="1476375"/>
            <a:ext cx="470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思考下面的代码页面会不会更新数据为</a:t>
            </a:r>
            <a:r>
              <a:rPr lang="en-US" altLang="zh-CN"/>
              <a:t>aaaa?</a:t>
            </a:r>
            <a:endParaRPr lang="en-US" altLang="zh-CN"/>
          </a:p>
        </p:txBody>
      </p:sp>
    </p:spTree>
    <p:custDataLst>
      <p:tags r:id="rId9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</a:t>
            </a:r>
            <a:r>
              <a:rPr altLang="zh-CN" sz="3200">
                <a:solidFill>
                  <a:schemeClr val="bg1">
                    <a:lumMod val="95000"/>
                  </a:schemeClr>
                </a:solidFill>
                <a:sym typeface="+mn-ea"/>
              </a:rPr>
              <a:t>React 组件 API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1049655"/>
            <a:ext cx="96964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setState()总是会触发一次组件重绘，除非在shouldComponentUpdate()中实现了一些条件渲染逻辑。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8330" y="1694815"/>
            <a:ext cx="5475605" cy="5354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export default class Index extends Component 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state = 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username: 'xxxx'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}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 componentDidUpdate() 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alert("更新了")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}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render() 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return (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    &lt;View&gt;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        &lt;Button title="修改" onPress={() =&gt; {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          </a:t>
            </a:r>
            <a:r>
              <a:rPr lang="zh-CN" altLang="en-US">
                <a:solidFill>
                  <a:srgbClr val="FF0000"/>
                </a:solidFill>
              </a:rPr>
              <a:t>  this.setState({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            })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        }}&gt;&lt;/Button&gt;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        &lt;Text&gt;{this.state.username}&lt;/Text&gt;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    &lt;/View&gt;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    )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   }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}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100" y="2040255"/>
            <a:ext cx="3609975" cy="39433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</a:t>
            </a:r>
            <a:r>
              <a:rPr altLang="zh-CN" sz="3200">
                <a:solidFill>
                  <a:schemeClr val="bg1">
                    <a:lumMod val="95000"/>
                  </a:schemeClr>
                </a:solidFill>
                <a:sym typeface="+mn-ea"/>
              </a:rPr>
              <a:t>React 组件 API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1331595"/>
            <a:ext cx="860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如何避免数据没有更新，页面刷新？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49520" y="1331595"/>
            <a:ext cx="6533515" cy="5354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export default class Index extends </a:t>
            </a:r>
            <a:r>
              <a:rPr lang="zh-CN" altLang="en-US">
                <a:solidFill>
                  <a:srgbClr val="FF0000"/>
                </a:solidFill>
              </a:rPr>
              <a:t>PureComponent </a:t>
            </a:r>
            <a:r>
              <a:rPr lang="zh-CN" altLang="en-US">
                <a:solidFill>
                  <a:schemeClr val="bg1"/>
                </a:solidFill>
              </a:rPr>
              <a:t>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state =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username: 'xxxx'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componentDidUpdate()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alert("更新了")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&lt;Button title="修改" onPress={() =&gt;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  this.setState({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  })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}}&gt;&lt;/Button&gt;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&lt;Text&gt;{this.state.username}&lt;/Text&gt;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3610" y="2482215"/>
            <a:ext cx="3251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方法</a:t>
            </a:r>
            <a:r>
              <a:rPr lang="en-US" altLang="zh-CN"/>
              <a:t>1 </a:t>
            </a:r>
            <a:r>
              <a:rPr lang="zh-CN" altLang="en-US"/>
              <a:t>如图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</a:t>
            </a:r>
            <a:r>
              <a:rPr altLang="zh-CN" sz="3200">
                <a:solidFill>
                  <a:schemeClr val="bg1">
                    <a:lumMod val="95000"/>
                  </a:schemeClr>
                </a:solidFill>
                <a:sym typeface="+mn-ea"/>
              </a:rPr>
              <a:t>React 组件 API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2040" y="2512695"/>
            <a:ext cx="8235315" cy="175323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    shouldComponentUpdate(nextProps, nextState)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if (nextState.username &amp;&amp; this.state.username != nextState.username)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return 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2040" y="1546860"/>
            <a:ext cx="5796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方法</a:t>
            </a:r>
            <a:r>
              <a:rPr lang="en-US" altLang="zh-CN"/>
              <a:t>2 </a:t>
            </a:r>
            <a:r>
              <a:rPr lang="zh-CN" altLang="en-US"/>
              <a:t>重写</a:t>
            </a:r>
            <a:r>
              <a:rPr lang="zh-CN" altLang="en-US">
                <a:sym typeface="+mn-ea"/>
              </a:rPr>
              <a:t> shouldComponentUpdate 方法</a:t>
            </a:r>
            <a:endParaRPr lang="zh-CN" altLang="en-US"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组件生命周期</a:t>
            </a:r>
            <a:endParaRPr lang="zh-CN"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pic>
        <p:nvPicPr>
          <p:cNvPr id="2" name="图片 1" descr="7097765-e7ffe2de515c45f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0465" y="914400"/>
            <a:ext cx="4747260" cy="5774690"/>
          </a:xfrm>
          <a:prstGeom prst="rect">
            <a:avLst/>
          </a:prstGeom>
        </p:spPr>
      </p:pic>
      <p:pic>
        <p:nvPicPr>
          <p:cNvPr id="3" name="图片 2" descr="lifecyc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490" y="1368425"/>
            <a:ext cx="2019300" cy="51149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组件生命周期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9315" y="1071245"/>
            <a:ext cx="1025969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componentWillMount 在渲染前调用,在客户端也在服务端。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componentDidMount : 在第一次渲染后调用，只在客户端。之后组件已经生成了对应的DOM结构，可以通过this.getDOMNode()来进行访问。 如果你想和其他JavaScript框架一起使用，可以在这个方法中调用setTimeout, setInterval或者发送AJAX请求等操作(防止异步操作阻塞UI)。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componentWillReceiveProps 在组件接收到一个新的 prop (更新后)时被调用。这个方法在初始化render时不会被调用。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shouldComponentUpdate 返回一个布尔值。在组件接收到新的props或者state时被调用。在初始化时或者使用forceUpdate时不被调用。 </a:t>
            </a:r>
            <a:endParaRPr lang="zh-CN" altLang="en-US"/>
          </a:p>
          <a:p>
            <a:r>
              <a:rPr lang="zh-CN" altLang="en-US"/>
              <a:t>可以在你确认不需要更新组件时使用。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componentWillUpdate在组件接收到新的props或者state但还没有render时被调用。在初始化时不会被调用。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componentDidUpdate 在组件完成更新后立即调用。在初始化时不会被调用。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componentWillUnmount在组件从 DOM 中移除之前立刻被调用。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组件生命周期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4390" y="2049780"/>
            <a:ext cx="9171305" cy="35998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import React, { Component, PureComponent } from 'react'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import { Text, View, Button, TouchableOpacity } from 'react-native'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export default class Index extends Component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state =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username: ''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constructor()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super(...arguments)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this.state.username = 'A'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render()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return (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    &lt;Text&gt;{this.state.username}&lt;/Text&gt;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&lt;/View&gt;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}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5330" y="1362710"/>
            <a:ext cx="9370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思考下面代码页面输出是什么</a:t>
            </a:r>
            <a:r>
              <a:rPr lang="en-US" altLang="zh-CN"/>
              <a:t>?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组件生命周期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1424305"/>
            <a:ext cx="9262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思考下面代码页面输出的结果是什么</a:t>
            </a:r>
            <a:r>
              <a:rPr lang="en-US" altLang="zh-CN"/>
              <a:t>?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13740" y="2068195"/>
            <a:ext cx="10612120" cy="39693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import React, { Component, PureComponent } from 'react'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import { Text, View, Button, TouchableOpacity } from 'react-native'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export default class Index extends Component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state =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username: ''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constructor()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super(...arguments)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this.state.username = 'A'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componentWillMount()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this.state.username = 'B'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render()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return (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    &lt;Text&gt;{this.state.username}&lt;/Text&gt;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&lt;/View&gt;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}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组件生命周期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8500" y="1316355"/>
            <a:ext cx="10658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思考下面代码页面输出的是什么</a:t>
            </a:r>
            <a:r>
              <a:rPr lang="en-US" altLang="zh-CN"/>
              <a:t>?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20090" y="2140585"/>
            <a:ext cx="11440795" cy="39693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import React, { Component, PureComponent } from 'react'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import { Text, View, Button, TouchableOpacity } from 'react-native'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export default class Index extends Component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state =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username: ''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constructor()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super(...arguments)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this.state.username = 'A'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componentDidMount()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this.state.username = 'C'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render()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return (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    &lt;Text&gt;{this.state.username}&lt;/Text&gt;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&lt;/View&gt;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}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1-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搭架开发环境之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react-native</a:t>
            </a:r>
            <a:endParaRPr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6760" y="1471930"/>
            <a:ext cx="5302885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步骤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请准备装有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macOs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系统的电脑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/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步骤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安装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watchman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  </a:t>
            </a:r>
            <a:r>
              <a:rPr lang="en-US" altLang="zh-CN">
                <a:solidFill>
                  <a:srgbClr val="FF0000"/>
                </a:solidFill>
              </a:rPr>
              <a:t>brew install node</a:t>
            </a:r>
            <a:endParaRPr lang="en-US" altLang="zh-CN"/>
          </a:p>
          <a:p>
            <a:r>
              <a:rPr lang="en-US" altLang="zh-CN"/>
              <a:t>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brew install watchman 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</a:t>
            </a:r>
            <a:r>
              <a:rPr lang="en-US" altLang="zh-CN">
                <a:sym typeface="+mn-ea"/>
              </a:rPr>
              <a:t>: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Watchman - 用于更改的文件和目录监视工具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步骤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yarn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npm install -g yarn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</a:t>
            </a:r>
            <a:r>
              <a:rPr lang="en-US" altLang="zh-CN">
                <a:sym typeface="+mn-ea"/>
              </a:rPr>
              <a:t>: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(Yarn是 Facebook 提供的替代 npm 的工具，可以加速 node 模块的下载)</a:t>
            </a:r>
            <a:endParaRPr lang="en-US" altLang="zh-CN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官网</a:t>
            </a:r>
            <a:r>
              <a:rPr lang="en-US" altLang="zh-CN">
                <a:sym typeface="+mn-ea"/>
              </a:rPr>
              <a:t>:https://yarn.bootcss.com/docs/getting-started/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步骤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 react-native-cli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npm install -g </a:t>
            </a:r>
            <a:r>
              <a:rPr lang="en-US" altLang="zh-CN">
                <a:sym typeface="+mn-ea"/>
              </a:rPr>
              <a:t>react-native-cli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977380" y="1471930"/>
            <a:ext cx="501586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注</a:t>
            </a:r>
            <a:r>
              <a:rPr lang="en-US" altLang="zh-CN">
                <a:sym typeface="+mn-ea"/>
              </a:rPr>
              <a:t>: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sym typeface="+mn-ea"/>
              </a:rPr>
              <a:t>React Native 的命令行工具用于执行创建、初始化、更新项目、运行打包服务（packager）等任务</a:t>
            </a:r>
            <a:endParaRPr lang="en-US" altLang="zh-CN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步骤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下载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VSCode</a:t>
            </a:r>
            <a:endParaRPr lang="en-US" altLang="zh-CN"/>
          </a:p>
          <a:p>
            <a:r>
              <a:rPr lang="zh-CN" altLang="en-US"/>
              <a:t>下载地址</a:t>
            </a:r>
            <a:r>
              <a:rPr lang="en-US" altLang="zh-CN"/>
              <a:t>:https://code.visualstudio.com/</a:t>
            </a:r>
            <a:endParaRPr lang="en-US" altLang="zh-CN"/>
          </a:p>
          <a:p>
            <a:endParaRPr lang="en-US" altLang="zh-CN"/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步骤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安装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插件 React Native Snippet</a:t>
            </a:r>
            <a:endParaRPr lang="zh-CN" altLang="en-US"/>
          </a:p>
          <a:p>
            <a:r>
              <a:rPr lang="zh-CN" altLang="en-US"/>
              <a:t>快速代码补全</a:t>
            </a:r>
            <a:endParaRPr lang="zh-CN" altLang="en-US"/>
          </a:p>
          <a:p>
            <a:r>
              <a:rPr lang="en-US" altLang="zh-CN"/>
              <a:t>(rnce - </a:t>
            </a:r>
            <a:r>
              <a:rPr lang="zh-CN" altLang="en-US"/>
              <a:t>创建组件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(rncsl - </a:t>
            </a:r>
            <a:r>
              <a:rPr lang="zh-CN" altLang="en-US"/>
              <a:t>创建组件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(rncslwc - </a:t>
            </a:r>
            <a:r>
              <a:rPr lang="zh-CN" altLang="en-US"/>
              <a:t>创建可以传递子组件的组件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(rnss - </a:t>
            </a:r>
            <a:r>
              <a:rPr lang="zh-CN" altLang="en-US"/>
              <a:t>快速创建样式</a:t>
            </a:r>
            <a:r>
              <a:rPr lang="en-US" altLang="zh-CN"/>
              <a:t>)</a:t>
            </a:r>
            <a:endParaRPr lang="en-US" altLang="zh-CN"/>
          </a:p>
          <a:p>
            <a:endParaRPr lang="zh-CN" altLang="en-US"/>
          </a:p>
          <a:p>
            <a:r>
              <a:rPr lang="zh-CN" altLang="en-US" b="1"/>
              <a:t>步骤</a:t>
            </a:r>
            <a:r>
              <a:rPr lang="en-US" altLang="zh-CN" b="1"/>
              <a:t>7 </a:t>
            </a:r>
            <a:r>
              <a:rPr lang="zh-CN" altLang="en-US" b="1"/>
              <a:t>安装</a:t>
            </a:r>
            <a:r>
              <a:rPr lang="en-US" altLang="zh-CN" b="1"/>
              <a:t>sdkman</a:t>
            </a:r>
            <a:r>
              <a:rPr lang="zh-CN" altLang="en-US" b="1"/>
              <a:t>工具</a:t>
            </a:r>
            <a:endParaRPr lang="zh-CN" altLang="en-US"/>
          </a:p>
          <a:p>
            <a:r>
              <a:rPr lang="en-US" altLang="zh-CN">
                <a:sym typeface="+mn-ea"/>
              </a:rPr>
              <a:t>  curl -s "https://get.sdkman.io" | bash</a:t>
            </a:r>
            <a:endParaRPr lang="en-US" altLang="zh-CN"/>
          </a:p>
          <a:p>
            <a:r>
              <a:rPr lang="en-US" altLang="zh-CN">
                <a:sym typeface="+mn-ea"/>
              </a:rPr>
              <a:t>  source "$HOME/.sdkman/bin/sdkman-init.sh"</a:t>
            </a:r>
            <a:endParaRPr lang="en-US" altLang="zh-CN"/>
          </a:p>
          <a:p>
            <a:r>
              <a:rPr lang="en-US" altLang="zh-CN">
                <a:sym typeface="+mn-ea"/>
              </a:rPr>
              <a:t>  sdk version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Refs</a:t>
            </a:r>
            <a:endParaRPr lang="zh-CN"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6925" y="1666875"/>
            <a:ext cx="594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React 支持一种非常特殊的属性 Ref ，你可以用来绑定到 render() 输出的任何组件上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96925" y="2941955"/>
            <a:ext cx="10228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有什么用</a:t>
            </a:r>
            <a:r>
              <a:rPr lang="en-US" altLang="zh-CN"/>
              <a:t>?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96925" y="3846830"/>
            <a:ext cx="691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可以获取组件实例对象</a:t>
            </a:r>
            <a:r>
              <a:rPr lang="en-US" altLang="zh-CN"/>
              <a:t>,</a:t>
            </a:r>
            <a:r>
              <a:rPr lang="zh-CN" altLang="en-US"/>
              <a:t>及其对应的属性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Refs</a:t>
            </a:r>
            <a:endParaRPr lang="zh-CN"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5815" y="1515745"/>
            <a:ext cx="7253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&lt;TextInput ref="text"&gt;&lt;/TextInput&gt;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5815" y="2190750"/>
            <a:ext cx="7821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let keys = Object.keys(this.refs.text)</a:t>
            </a:r>
            <a:endParaRPr lang="zh-CN" altLang="en-US"/>
          </a:p>
          <a:p>
            <a:r>
              <a:rPr lang="zh-CN" altLang="en-US"/>
              <a:t> console.log(JSON.stringify(keys))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6625" y="3126105"/>
            <a:ext cx="75603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"measure","measureInWindow","measureLayout","setNativeProps","focus","blur","isFocused","clear","_getText","_setNativeRef","_renderIOSLegacy","_renderIOS","_renderAndroid","_onFocus","_onPress","_onChange","_onSelectionChange","_onBlur","_onTextInput","_onScroll","props","context","refs","updater","state","_reactInternalFiber","_reactInternalInstance","_inputRef","__isMounted","_lastNativeText"]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Refs</a:t>
            </a:r>
            <a:endParaRPr lang="zh-CN"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1424305"/>
            <a:ext cx="976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如何获取元素的位置信息和宽高信息？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51535" y="2436495"/>
            <a:ext cx="10137140" cy="41541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import React, { Component, PureComponent } from 'react'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import { Text, View, TextInput, </a:t>
            </a:r>
            <a:r>
              <a:rPr lang="zh-CN" altLang="en-US" sz="1200">
                <a:solidFill>
                  <a:srgbClr val="FF0000"/>
                </a:solidFill>
              </a:rPr>
              <a:t>UIManager</a:t>
            </a:r>
            <a:r>
              <a:rPr lang="zh-CN" altLang="en-US" sz="1200">
                <a:solidFill>
                  <a:schemeClr val="bg1"/>
                </a:solidFill>
              </a:rPr>
              <a:t>, </a:t>
            </a:r>
            <a:r>
              <a:rPr lang="zh-CN" altLang="en-US" sz="1200">
                <a:solidFill>
                  <a:srgbClr val="FF0000"/>
                </a:solidFill>
              </a:rPr>
              <a:t>findNodeHandle</a:t>
            </a:r>
            <a:r>
              <a:rPr lang="zh-CN" altLang="en-US" sz="1200">
                <a:solidFill>
                  <a:schemeClr val="bg1"/>
                </a:solidFill>
              </a:rPr>
              <a:t> } from 'react-native'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export default class Index extends Component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componentDidMount()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// 直接在componentDidMount 需要在下一次检测循环中获取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setTimeout(() =&gt;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// 方法1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const handle = </a:t>
            </a:r>
            <a:r>
              <a:rPr lang="zh-CN" altLang="en-US" sz="1200">
                <a:solidFill>
                  <a:srgbClr val="FF0000"/>
                </a:solidFill>
              </a:rPr>
              <a:t>findNodeHandle(this.refs.text)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</a:t>
            </a:r>
            <a:r>
              <a:rPr lang="zh-CN" altLang="en-US" sz="1200">
                <a:solidFill>
                  <a:srgbClr val="FF0000"/>
                </a:solidFill>
              </a:rPr>
              <a:t>UIManager.measure</a:t>
            </a:r>
            <a:r>
              <a:rPr lang="zh-CN" altLang="en-US" sz="1200">
                <a:solidFill>
                  <a:schemeClr val="bg1"/>
                </a:solidFill>
              </a:rPr>
              <a:t>(handle, (x, y, width, height, pageX, pageY) =&gt;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    console.log(width)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    console.log(height)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})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}, 0);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render()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return (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    &lt;TextInput ref="text"&gt;&lt;/TextInput&gt;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&lt;/View&gt;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}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Refs</a:t>
            </a:r>
            <a:endParaRPr lang="zh-CN"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170" y="1469390"/>
            <a:ext cx="7450455" cy="48926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import React, { Component, PureComponent } from 'react'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import { Text, View, TextInput } from 'react-native'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export default class Index extends Component {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componentDidMount()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// 直接在componentDidMount 需要在下一次检测循环中获取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setTimeout(() =&gt;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// 方法2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this.refs.text.measure((x, y, width, height, pageX, pageY) =&gt;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    console.log(width)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    console.log(height)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})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}, 0);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render()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return (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    &lt;TextInput ref="text"&gt;&lt;/TextInput&gt;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&lt;/View&gt;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}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2960" y="1960880"/>
            <a:ext cx="3557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this.refs.text.measure</a:t>
            </a:r>
            <a:r>
              <a:rPr lang="zh-CN" altLang="en-US"/>
              <a:t>方法直接主动获取布局信息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-React Refs</a:t>
            </a:r>
            <a:endParaRPr lang="zh-CN"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1960880"/>
            <a:ext cx="7450455" cy="31381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 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&lt;TextInput ref="text" onLayout={this.getTextInputLayout}&gt;&lt;/TextInput&gt;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getTextInputLayout = (e) =&gt;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console.log(e.nativeEvent.layout)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2960" y="1960880"/>
            <a:ext cx="3557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布局完成回调函数中获取布局信息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 React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组件件传值</a:t>
            </a: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1270" y="2501900"/>
            <a:ext cx="935291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ym typeface="+mn-ea"/>
              </a:rPr>
              <a:t>A.</a:t>
            </a:r>
            <a:r>
              <a:rPr lang="zh-CN" altLang="en-US" sz="3200">
                <a:sym typeface="+mn-ea"/>
              </a:rPr>
              <a:t>父组件向子组件传值</a:t>
            </a:r>
            <a:endParaRPr lang="zh-CN" altLang="en-US" sz="3200">
              <a:sym typeface="+mn-ea"/>
            </a:endParaRPr>
          </a:p>
          <a:p>
            <a:pPr algn="ctr"/>
            <a:endParaRPr lang="en-US" altLang="zh-CN" sz="3200"/>
          </a:p>
          <a:p>
            <a:pPr algn="ctr"/>
            <a:r>
              <a:rPr lang="en-US" altLang="zh-CN" sz="3200"/>
              <a:t>B.</a:t>
            </a:r>
            <a:r>
              <a:rPr lang="zh-CN" altLang="en-US" sz="3200"/>
              <a:t>子组件向父组件传值</a:t>
            </a:r>
            <a:endParaRPr lang="zh-CN" altLang="en-US" sz="3200"/>
          </a:p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组件间传值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7975" y="2536825"/>
            <a:ext cx="957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</a:t>
            </a:r>
            <a:r>
              <a:rPr lang="en-US" altLang="zh-CN"/>
              <a:t>1.</a:t>
            </a:r>
            <a:r>
              <a:rPr lang="zh-CN" altLang="en-US"/>
              <a:t>父组件需要向</a:t>
            </a:r>
            <a:r>
              <a:rPr lang="en-US" altLang="zh-CN"/>
              <a:t>A</a:t>
            </a:r>
            <a:r>
              <a:rPr lang="zh-CN" altLang="en-US"/>
              <a:t>组件传递什么值？</a:t>
            </a:r>
            <a:endParaRPr lang="en-US" altLang="zh-CN"/>
          </a:p>
        </p:txBody>
      </p:sp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组件间传值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2031365"/>
            <a:ext cx="93008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A.</a:t>
            </a:r>
            <a:r>
              <a:rPr lang="zh-CN" altLang="en-US"/>
              <a:t>数据 </a:t>
            </a:r>
            <a:r>
              <a:rPr lang="en-US" altLang="zh-CN"/>
              <a:t>- </a:t>
            </a:r>
            <a:r>
              <a:rPr lang="zh-CN" altLang="en-US"/>
              <a:t>需要将父组件的数据传递给子组件</a:t>
            </a:r>
            <a:r>
              <a:rPr lang="en-US" altLang="zh-CN"/>
              <a:t>(</a:t>
            </a:r>
            <a:r>
              <a:rPr lang="zh-CN" altLang="en-US"/>
              <a:t>渲染数据</a:t>
            </a:r>
            <a:r>
              <a:rPr lang="en-US" altLang="zh-CN"/>
              <a:t>,</a:t>
            </a:r>
            <a:r>
              <a:rPr lang="zh-CN" altLang="en-US"/>
              <a:t>网络请求参数</a:t>
            </a:r>
            <a:r>
              <a:rPr lang="en-US" altLang="zh-CN"/>
              <a:t>,</a:t>
            </a:r>
            <a:r>
              <a:rPr lang="zh-CN" altLang="en-US"/>
              <a:t>逻辑计算等</a:t>
            </a:r>
            <a:r>
              <a:rPr lang="en-US" altLang="zh-CN"/>
              <a:t>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B.</a:t>
            </a:r>
            <a:r>
              <a:rPr lang="zh-CN" altLang="en-US"/>
              <a:t>函数 </a:t>
            </a:r>
            <a:r>
              <a:rPr lang="en-US" altLang="zh-CN"/>
              <a:t>- (</a:t>
            </a:r>
            <a:r>
              <a:rPr lang="zh-CN" altLang="en-US"/>
              <a:t>组件间通讯</a:t>
            </a:r>
            <a:r>
              <a:rPr lang="en-US" altLang="zh-CN"/>
              <a:t>,</a:t>
            </a:r>
            <a:r>
              <a:rPr lang="zh-CN" altLang="en-US"/>
              <a:t>传递执行逻辑</a:t>
            </a:r>
            <a:r>
              <a:rPr lang="en-US" altLang="zh-CN"/>
              <a:t>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C.</a:t>
            </a:r>
            <a:r>
              <a:rPr lang="zh-CN" altLang="en-US"/>
              <a:t>组件 </a:t>
            </a:r>
            <a:r>
              <a:rPr lang="en-US" altLang="zh-CN"/>
              <a:t>- (</a:t>
            </a:r>
            <a:r>
              <a:rPr lang="zh-CN" altLang="en-US"/>
              <a:t>让子组件将传递的子组件作为其子组件渲染</a:t>
            </a:r>
            <a:r>
              <a:rPr lang="en-US" altLang="zh-CN"/>
              <a:t>)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>
                <a:solidFill>
                  <a:schemeClr val="bg1"/>
                </a:solidFill>
                <a:sym typeface="+mn-ea"/>
              </a:rPr>
              <a:t>组件间传值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2620" y="1369060"/>
            <a:ext cx="3600450" cy="48863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组件间传值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5070" y="1631315"/>
            <a:ext cx="4493895" cy="396938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class Alert extends Component{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&lt;Modal visible={</a:t>
            </a:r>
            <a:r>
              <a:rPr lang="zh-CN" altLang="en-US">
                <a:solidFill>
                  <a:srgbClr val="FF0000"/>
                </a:solidFill>
              </a:rPr>
              <a:t>this.props.visible</a:t>
            </a:r>
            <a:r>
              <a:rPr lang="zh-CN" altLang="en-US">
                <a:solidFill>
                  <a:schemeClr val="bg1"/>
                </a:solidFill>
              </a:rPr>
              <a:t>}&gt;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&lt;Text&gt;{this.props.title}&lt;/Text&gt;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&lt;TouchableHighlight onPress={</a:t>
            </a:r>
            <a:r>
              <a:rPr lang="zh-CN" altLang="en-US">
                <a:solidFill>
                  <a:srgbClr val="FF0000"/>
                </a:solidFill>
              </a:rPr>
              <a:t>this.props.onClose</a:t>
            </a:r>
            <a:r>
              <a:rPr lang="zh-CN" altLang="en-US">
                <a:solidFill>
                  <a:schemeClr val="bg1"/>
                </a:solidFill>
              </a:rPr>
              <a:t>}&gt;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&lt;Text&gt;关闭&lt;/Text&gt;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&lt;/TouchableHighlight&gt;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&lt;/Modal&gt;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95160" y="1561465"/>
            <a:ext cx="4511040" cy="50774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class index extends Component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state = {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showAlert:true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render()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return 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&lt;SafeAreaView&gt;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&lt;Alert visible={</a:t>
            </a:r>
            <a:r>
              <a:rPr lang="zh-CN" altLang="en-US">
                <a:solidFill>
                  <a:srgbClr val="FF0000"/>
                </a:solidFill>
              </a:rPr>
              <a:t>this.state.showAlert</a:t>
            </a:r>
            <a:r>
              <a:rPr lang="zh-CN" altLang="en-US">
                <a:solidFill>
                  <a:schemeClr val="bg1"/>
                </a:solidFill>
              </a:rPr>
              <a:t>} title="提醒弹窗" onClose={</a:t>
            </a:r>
            <a:r>
              <a:rPr lang="zh-CN" altLang="en-US">
                <a:solidFill>
                  <a:srgbClr val="FF0000"/>
                </a:solidFill>
              </a:rPr>
              <a:t>this.onClose</a:t>
            </a:r>
            <a:r>
              <a:rPr lang="zh-CN" altLang="en-US">
                <a:solidFill>
                  <a:schemeClr val="bg1"/>
                </a:solidFill>
              </a:rPr>
              <a:t>}/&gt;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&lt;/SafeAreaView&gt;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);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onClose=()=&gt;{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this.setState({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  showAlert:false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})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1-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搭架开发环境之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iOS</a:t>
            </a:r>
            <a:endParaRPr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960" y="1509395"/>
            <a:ext cx="545147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Appstore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中下载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Xcode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/>
          </a:p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申请开发者账号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/>
          </a:p>
          <a:p>
            <a:r>
              <a:rPr lang="zh-CN" altLang="en-US"/>
              <a:t>准备</a:t>
            </a:r>
            <a:r>
              <a:rPr lang="en-US" altLang="zh-CN"/>
              <a:t>:</a:t>
            </a:r>
            <a:r>
              <a:rPr lang="zh-CN" altLang="en-US"/>
              <a:t>手机号</a:t>
            </a:r>
            <a:r>
              <a:rPr lang="en-US" altLang="zh-CN"/>
              <a:t>\</a:t>
            </a:r>
            <a:r>
              <a:rPr lang="zh-CN" altLang="en-US"/>
              <a:t>邮箱</a:t>
            </a:r>
            <a:r>
              <a:rPr lang="en-US" altLang="zh-CN"/>
              <a:t>\</a:t>
            </a:r>
            <a:r>
              <a:rPr lang="zh-CN" altLang="en-US"/>
              <a:t>信用卡</a:t>
            </a:r>
            <a:r>
              <a:rPr lang="en-US" altLang="zh-CN"/>
              <a:t>(Visa</a:t>
            </a:r>
            <a:r>
              <a:rPr lang="zh-CN" altLang="en-US"/>
              <a:t>或者</a:t>
            </a:r>
            <a:r>
              <a:rPr lang="en-US" altLang="zh-CN"/>
              <a:t>master)</a:t>
            </a:r>
            <a:endParaRPr lang="en-US" altLang="zh-CN"/>
          </a:p>
          <a:p>
            <a:r>
              <a:rPr lang="zh-CN" altLang="en-US"/>
              <a:t>参考https://jingyan.baidu.com/article/a501d80c671653ec630f5e07.html</a:t>
            </a:r>
            <a:endParaRPr lang="zh-CN" altLang="en-US"/>
          </a:p>
          <a:p>
            <a:endParaRPr lang="zh-CN" altLang="en-US"/>
          </a:p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制作下载安装开发者证书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开发环境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产线环境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/>
          </a:p>
          <a:p>
            <a:r>
              <a:rPr lang="zh-CN" altLang="en-US"/>
              <a:t>https://jingyan.baidu.com/article/afd8f4de8210eb34e286e9ef.html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08165" y="1491615"/>
            <a:ext cx="51206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4.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iOS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包管理工具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(cocoapods)</a:t>
            </a:r>
            <a:endParaRPr lang="en-US" altLang="zh-CN"/>
          </a:p>
          <a:p>
            <a:r>
              <a:rPr lang="zh-CN" altLang="en-US">
                <a:sym typeface="+mn-ea"/>
              </a:rPr>
              <a:t>安装此软件需要翻墙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推荐不翻墙的方法</a:t>
            </a:r>
            <a:endParaRPr lang="zh-CN" altLang="en-US"/>
          </a:p>
          <a:p>
            <a:r>
              <a:rPr lang="zh-CN" altLang="en-US">
                <a:sym typeface="+mn-ea"/>
              </a:rPr>
              <a:t>需要先安装</a:t>
            </a:r>
            <a:r>
              <a:rPr lang="en-US" altLang="zh-CN">
                <a:sym typeface="+mn-ea"/>
              </a:rPr>
              <a:t>ruby</a:t>
            </a:r>
            <a:r>
              <a:rPr lang="zh-CN" altLang="en-US">
                <a:sym typeface="+mn-ea"/>
              </a:rPr>
              <a:t>环境</a:t>
            </a:r>
            <a:r>
              <a:rPr lang="en-US" altLang="zh-CN">
                <a:sym typeface="+mn-ea"/>
              </a:rPr>
              <a:t>(mac </a:t>
            </a:r>
            <a:r>
              <a:rPr lang="zh-CN" altLang="en-US">
                <a:sym typeface="+mn-ea"/>
              </a:rPr>
              <a:t>系统默认安装好的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输入</a:t>
            </a:r>
            <a:r>
              <a:rPr lang="en-US" altLang="zh-CN">
                <a:sym typeface="+mn-ea"/>
              </a:rPr>
              <a:t>gem</a:t>
            </a:r>
            <a:r>
              <a:rPr lang="zh-CN" altLang="en-US">
                <a:sym typeface="+mn-ea"/>
              </a:rPr>
              <a:t>查看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移除默认的镜像地址</a:t>
            </a:r>
            <a:endParaRPr lang="zh-CN" altLang="en-US"/>
          </a:p>
          <a:p>
            <a:r>
              <a:rPr lang="zh-CN" altLang="en-US">
                <a:sym typeface="+mn-ea"/>
              </a:rPr>
              <a:t>  </a:t>
            </a:r>
            <a:r>
              <a:rPr lang="en-US" altLang="zh-CN">
                <a:sym typeface="+mn-ea"/>
              </a:rPr>
              <a:t>gem  sources --remove https://rubygems.org/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安装国内的镜像</a:t>
            </a:r>
            <a:endParaRPr lang="zh-CN" altLang="en-US"/>
          </a:p>
          <a:p>
            <a:r>
              <a:rPr lang="en-US" altLang="zh-CN"/>
              <a:t>gem sources -a https://gems.ruby-china.com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验证是否替换成功</a:t>
            </a:r>
            <a:endParaRPr lang="zh-CN" altLang="en-US"/>
          </a:p>
          <a:p>
            <a:r>
              <a:rPr lang="en-US" altLang="zh-CN"/>
              <a:t>gem sources -l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安装</a:t>
            </a:r>
            <a:r>
              <a:rPr lang="en-US" altLang="zh-CN"/>
              <a:t>cocoapods</a:t>
            </a:r>
            <a:endParaRPr lang="en-US" altLang="zh-CN"/>
          </a:p>
          <a:p>
            <a:r>
              <a:rPr lang="en-US" altLang="zh-CN"/>
              <a:t>sudo gem install cocoapods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组件间传值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08760" y="1282700"/>
            <a:ext cx="5189855" cy="5016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52600" y="5567680"/>
            <a:ext cx="449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没有更多了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57425" y="1683385"/>
            <a:ext cx="3762375" cy="661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257425" y="2768600"/>
            <a:ext cx="3762375" cy="661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257425" y="3830320"/>
            <a:ext cx="3762375" cy="661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</p:spTree>
    <p:custDataLst>
      <p:tags r:id="rId9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olidFill>
                  <a:schemeClr val="bg1"/>
                </a:solidFill>
                <a:sym typeface="+mn-ea"/>
              </a:rPr>
              <a:t>JSX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语法</a:t>
            </a:r>
            <a:r>
              <a:rPr altLang="zh-CN" sz="32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组件间传值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8910" y="2292985"/>
            <a:ext cx="8621395" cy="119888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 &lt;SafeAreaView&gt;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&lt;List </a:t>
            </a:r>
            <a:r>
              <a:rPr lang="zh-CN" altLang="en-US">
                <a:solidFill>
                  <a:srgbClr val="FF0000"/>
                </a:solidFill>
              </a:rPr>
              <a:t>footerComponent={&lt;Text&gt;{this.state.noMore?'没有更多了':'加载更多...'}&lt;/Text&gt;}</a:t>
            </a:r>
            <a:r>
              <a:rPr lang="zh-CN" altLang="en-US">
                <a:solidFill>
                  <a:schemeClr val="bg1"/>
                </a:solidFill>
              </a:rPr>
              <a:t>/&gt;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&lt;/SafeAreaView&gt;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6055" y="1561465"/>
            <a:ext cx="3971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父组件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56055" y="3773805"/>
            <a:ext cx="357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子组件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8910" y="4278630"/>
            <a:ext cx="8620760" cy="230695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class List extends Component{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&lt;View style={{alignItems:'center'}}&gt;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{/* 省略渲染列表代码.... */}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</a:t>
            </a:r>
            <a:r>
              <a:rPr lang="zh-CN" altLang="en-US">
                <a:solidFill>
                  <a:srgbClr val="FF0000"/>
                </a:solidFill>
              </a:rPr>
              <a:t> {this.props.footerComponent}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8715" y="2658745"/>
            <a:ext cx="89001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继承自</a:t>
            </a:r>
            <a:r>
              <a:rPr lang="en-US" altLang="zh-CN" sz="2800"/>
              <a:t>Component</a:t>
            </a:r>
            <a:r>
              <a:rPr lang="zh-CN" altLang="en-US" sz="2800"/>
              <a:t>组件</a:t>
            </a:r>
            <a:endParaRPr lang="zh-CN" altLang="en-US" sz="2800"/>
          </a:p>
          <a:p>
            <a:pPr algn="l"/>
            <a:r>
              <a:rPr lang="en-US" altLang="zh-CN" sz="2800"/>
              <a:t>2.</a:t>
            </a:r>
            <a:r>
              <a:rPr lang="zh-CN" altLang="en-US" sz="2800"/>
              <a:t>没有继承关系的组件</a:t>
            </a:r>
            <a:endParaRPr lang="zh-CN" altLang="en-US" sz="2800"/>
          </a:p>
          <a:p>
            <a:pPr algn="l"/>
            <a:r>
              <a:rPr lang="en-US" altLang="zh-CN" sz="2800"/>
              <a:t>3.</a:t>
            </a:r>
            <a:r>
              <a:rPr lang="zh-CN" altLang="en-US" sz="2800"/>
              <a:t>高阶组件</a:t>
            </a:r>
            <a:endParaRPr lang="zh-CN" altLang="en-US" sz="2800"/>
          </a:p>
          <a:p>
            <a:pPr algn="l"/>
            <a:r>
              <a:rPr lang="en-US" altLang="zh-CN" sz="2800"/>
              <a:t>4.</a:t>
            </a:r>
            <a:r>
              <a:rPr lang="zh-CN" altLang="en-US" sz="2800"/>
              <a:t>子组件是函数的组件</a:t>
            </a:r>
            <a:endParaRPr lang="zh-CN" altLang="en-US" sz="2800"/>
          </a:p>
        </p:txBody>
      </p:sp>
    </p:spTree>
    <p:custDataLst>
      <p:tags r:id="rId9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9685" y="1625600"/>
            <a:ext cx="2202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有继承关系的组件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9685" y="2310765"/>
            <a:ext cx="4695190" cy="20300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class UserInfo extends Component{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render(){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return 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&lt;Text&gt;{this.props.username}&lt;/Text&gt;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&lt;/View&gt;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9845" y="5184140"/>
            <a:ext cx="4685030" cy="36830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 &lt;UserInfo username={'kunchi'} /&gt;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220" y="2310765"/>
            <a:ext cx="3457575" cy="14573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1329055"/>
            <a:ext cx="2430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没有继承关系的组件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6305" y="2066925"/>
            <a:ext cx="4667250" cy="369252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//1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function UserInfo(props)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return(&lt;View&gt;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&lt;Text&gt;{props.username}&lt;/Text&gt;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&lt;/View&gt;)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// 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const UserInfo = (props)=&gt;{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return(&lt;View&gt;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&lt;Text&gt;{props.username}&lt;/Text&gt;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&lt;/View&gt;)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160" y="6107430"/>
            <a:ext cx="4685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注意首字母必须大小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54825" y="3547110"/>
            <a:ext cx="3849370" cy="36830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&lt;UserInfo username={'kunchi'} /&gt;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9445" y="1788160"/>
            <a:ext cx="72275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高阶组件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抽离出逻辑代码</a:t>
            </a:r>
            <a:r>
              <a:rPr lang="en-US" altLang="zh-CN"/>
              <a:t>,</a:t>
            </a:r>
            <a:r>
              <a:rPr lang="zh-CN" altLang="en-US"/>
              <a:t>实现逻辑的重用</a:t>
            </a:r>
            <a:r>
              <a:rPr lang="en-US" altLang="zh-CN"/>
              <a:t>,</a:t>
            </a:r>
            <a:r>
              <a:rPr lang="zh-CN" altLang="en-US"/>
              <a:t>和</a:t>
            </a:r>
            <a:r>
              <a:rPr lang="en-US" altLang="zh-CN"/>
              <a:t>UI</a:t>
            </a:r>
            <a:r>
              <a:rPr lang="zh-CN" altLang="en-US"/>
              <a:t>布局进行隔离</a:t>
            </a:r>
            <a:r>
              <a:rPr lang="en-US" altLang="zh-CN"/>
              <a:t>,</a:t>
            </a:r>
            <a:r>
              <a:rPr lang="zh-CN" altLang="en-US"/>
              <a:t>少写重复代码</a:t>
            </a:r>
            <a:r>
              <a:rPr lang="en-US" altLang="zh-CN"/>
              <a:t>,</a:t>
            </a:r>
            <a:r>
              <a:rPr lang="zh-CN" altLang="en-US"/>
              <a:t>早点下班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0395" y="1457325"/>
            <a:ext cx="6287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高阶组件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177925" y="2222500"/>
            <a:ext cx="1184275" cy="1167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34175" y="2136140"/>
            <a:ext cx="1289050" cy="1393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25215" y="1651000"/>
            <a:ext cx="1845945" cy="473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973195" y="2136140"/>
            <a:ext cx="1132205" cy="125412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流程图: 可选过程 11"/>
          <p:cNvSpPr/>
          <p:nvPr/>
        </p:nvSpPr>
        <p:spPr>
          <a:xfrm>
            <a:off x="4121150" y="4104640"/>
            <a:ext cx="853440" cy="1584960"/>
          </a:xfrm>
          <a:prstGeom prst="flowChartAlternateProcess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逻辑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78660" y="2832735"/>
            <a:ext cx="15500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5" idx="2"/>
          </p:cNvCxnSpPr>
          <p:nvPr/>
        </p:nvCxnSpPr>
        <p:spPr>
          <a:xfrm>
            <a:off x="5462270" y="2798445"/>
            <a:ext cx="1271905" cy="34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315" y="1404620"/>
            <a:ext cx="809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写一个高阶组件实现定时器逻辑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1380" y="2101215"/>
            <a:ext cx="6515100" cy="396938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CountDownBtn1 from './CountDownBtn1'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&lt;CountDownBtn1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maxDuration={10}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status={this.state.status1} onPress={()=&gt;{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 this.setState({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     status1:'going'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 })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}}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onChange={(status)=&gt;{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  this.setState({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      status1:status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})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}}/&gt;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540" y="1772920"/>
            <a:ext cx="3629025" cy="1133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0540" y="3842385"/>
            <a:ext cx="3876675" cy="11239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1196340"/>
            <a:ext cx="438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sym typeface="+mn-ea"/>
              </a:rPr>
              <a:t>CountDownBtn1 代码如下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" y="2009140"/>
            <a:ext cx="6438900" cy="32575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" y="1189990"/>
            <a:ext cx="3905250" cy="224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1465" y="1189990"/>
            <a:ext cx="4514850" cy="43053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1-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搭架开发环境之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android</a:t>
            </a:r>
            <a:endParaRPr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8325" y="1701165"/>
            <a:ext cx="105543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下载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android studio</a:t>
            </a:r>
            <a:endParaRPr lang="en-US" altLang="zh-CN"/>
          </a:p>
          <a:p>
            <a:r>
              <a:rPr lang="zh-CN" altLang="en-US"/>
              <a:t>下载地址</a:t>
            </a:r>
            <a:r>
              <a:rPr lang="en-US" altLang="zh-CN"/>
              <a:t>:https://developer.android.google.cn/studio/</a:t>
            </a:r>
            <a:endParaRPr lang="en-US" altLang="zh-CN"/>
          </a:p>
          <a:p>
            <a:endParaRPr lang="en-US" altLang="zh-CN"/>
          </a:p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安装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环境</a:t>
            </a:r>
            <a:endParaRPr lang="zh-CN" altLang="en-US"/>
          </a:p>
          <a:p>
            <a:r>
              <a:rPr lang="zh-CN" altLang="en-US"/>
              <a:t> 查看本地</a:t>
            </a:r>
            <a:r>
              <a:rPr lang="en-US" altLang="zh-CN"/>
              <a:t>java</a:t>
            </a:r>
            <a:r>
              <a:rPr lang="zh-CN" altLang="en-US"/>
              <a:t>版本 </a:t>
            </a:r>
            <a:r>
              <a:rPr lang="en-US" altLang="zh-CN"/>
              <a:t>java -version</a:t>
            </a: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推荐安装方式</a:t>
            </a:r>
            <a:endParaRPr lang="en-US" altLang="zh-CN"/>
          </a:p>
          <a:p>
            <a:r>
              <a:rPr lang="en-US" altLang="zh-CN"/>
              <a:t>  sdk install java 13.0.1.j9-adpt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3.</a:t>
            </a:r>
            <a:r>
              <a:rPr lang="zh-CN" altLang="en-US" b="1"/>
              <a:t>下载包管理工具</a:t>
            </a:r>
            <a:r>
              <a:rPr lang="en-US" altLang="zh-CN" b="1"/>
              <a:t>(gradle)</a:t>
            </a:r>
            <a:endParaRPr lang="zh-CN" altLang="en-US"/>
          </a:p>
          <a:p>
            <a:r>
              <a:rPr lang="zh-CN" altLang="en-US"/>
              <a:t>  sdk install gradle 5.</a:t>
            </a:r>
            <a:r>
              <a:rPr lang="en-US" altLang="zh-CN"/>
              <a:t>5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4.</a:t>
            </a:r>
            <a:r>
              <a:rPr lang="zh-CN" altLang="en-US" b="1"/>
              <a:t>安装模拟器</a:t>
            </a:r>
            <a:endParaRPr lang="zh-CN" altLang="en-US" b="1"/>
          </a:p>
          <a:p>
            <a:r>
              <a:rPr lang="en-US" altLang="zh-CN"/>
              <a:t>   </a:t>
            </a:r>
            <a:r>
              <a:rPr lang="zh-CN" altLang="en-US"/>
              <a:t>教程地址 https://jingyan.baidu.com/article/4f34706e088aabe387b56d3c.html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" y="1475105"/>
            <a:ext cx="5838825" cy="34194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1329055"/>
            <a:ext cx="2482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子组件是函数的组件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20090" y="2364105"/>
            <a:ext cx="7593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写一个的倒计时组件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" y="3257550"/>
            <a:ext cx="1485900" cy="10572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49165" y="1527175"/>
            <a:ext cx="6722745" cy="50774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import React, { Component } from 'react';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class Index extends Component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state =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date: new Date(),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timer:null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};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componentDidMount(){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this.tick()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tick(){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this.state.timer = setInterval(() =&gt;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this.setState({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    date:new Date()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})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}, 1000);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}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render()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return (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&lt;&gt;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</a:t>
            </a:r>
            <a:r>
              <a:rPr lang="zh-CN" altLang="en-US" sz="1200">
                <a:solidFill>
                  <a:srgbClr val="FF0000"/>
                </a:solidFill>
              </a:rPr>
              <a:t>{this.props.children(this.state.date)}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&lt;/&gt;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);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}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export default Index;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9310" y="1701165"/>
            <a:ext cx="343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封装父组件实现业务逻辑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6305" y="2920365"/>
            <a:ext cx="3274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渲染部分交给子组件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语法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常用的几种组件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0115" y="1422400"/>
            <a:ext cx="6287770" cy="483108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class Index extends Component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render()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return (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      </a:t>
            </a:r>
            <a:r>
              <a:rPr lang="zh-CN" altLang="en-US" sz="1400">
                <a:solidFill>
                  <a:srgbClr val="FF0000"/>
                </a:solidFill>
              </a:rPr>
              <a:t>  &lt;Clock&gt;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                    {(date) =&gt; &lt;View style={styles.clock}&gt;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                        &lt;Text style={styles.clockText}&gt;{this.formateTime(date)}&lt;/Text&gt;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                    &lt;/View&gt;}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                &lt;/Clock&gt;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);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formateTime(date = {})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const toTwoUnit = (num) =&gt;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    return num &gt; 10 ? '' + num : '0' + num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let components = [date.getHours(), date.getMinutes(), date.getSeconds()]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components = components.map(item =&gt; toTwoUnit(item))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return components.join(":")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5770" y="1997075"/>
            <a:ext cx="3361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Clock</a:t>
            </a:r>
            <a:r>
              <a:rPr lang="zh-CN" altLang="en-US"/>
              <a:t>子组件是一个函数</a:t>
            </a:r>
            <a:r>
              <a:rPr lang="en-US" altLang="zh-CN"/>
              <a:t>,</a:t>
            </a:r>
            <a:r>
              <a:rPr lang="zh-CN" altLang="en-US"/>
              <a:t>将数据渲染到组件上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JSX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语法 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- 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给组件添加默认值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070" y="1442720"/>
            <a:ext cx="6457950" cy="46672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 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- 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给组件添加默认值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2655" y="1788160"/>
            <a:ext cx="6965950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    componentDidMount(){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alert(SearchBar.defaultProps.defaultValue)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4425" y="3738880"/>
            <a:ext cx="7437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如果不设置这个默认</a:t>
            </a:r>
            <a:r>
              <a:rPr lang="en-US" altLang="zh-CN"/>
              <a:t>,</a:t>
            </a:r>
            <a:r>
              <a:rPr lang="zh-CN" altLang="en-US"/>
              <a:t>点击搜索按钮会如何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425" y="4565650"/>
            <a:ext cx="3429000" cy="1314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7640" y="3738880"/>
            <a:ext cx="4591050" cy="216217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endParaRPr lang="zh-CN" altLang="en-US" sz="3200" b="1" spc="2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charset="-122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0335" y="1875155"/>
            <a:ext cx="78384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tx1"/>
                </a:solidFill>
              </a:rPr>
              <a:t>1.</a:t>
            </a:r>
            <a:r>
              <a:rPr lang="zh-CN" altLang="en-US" sz="3200">
                <a:solidFill>
                  <a:schemeClr val="tx1"/>
                </a:solidFill>
              </a:rPr>
              <a:t>为什么要进行对路由进行管理？</a:t>
            </a:r>
            <a:endParaRPr lang="zh-CN" altLang="en-US" sz="3200">
              <a:solidFill>
                <a:schemeClr val="tx1"/>
              </a:solidFill>
            </a:endParaRPr>
          </a:p>
          <a:p>
            <a:pPr algn="l"/>
            <a:r>
              <a:rPr lang="en-US" altLang="zh-CN" sz="3200">
                <a:solidFill>
                  <a:schemeClr val="tx1"/>
                </a:solidFill>
              </a:rPr>
              <a:t>2.</a:t>
            </a:r>
            <a:r>
              <a:rPr lang="zh-CN" altLang="en-US" sz="3200">
                <a:solidFill>
                  <a:schemeClr val="tx1"/>
                </a:solidFill>
              </a:rPr>
              <a:t>如何定义路由？</a:t>
            </a:r>
            <a:endParaRPr lang="zh-CN" altLang="en-US" sz="3200">
              <a:solidFill>
                <a:schemeClr val="tx1"/>
              </a:solidFill>
            </a:endParaRPr>
          </a:p>
          <a:p>
            <a:pPr algn="l"/>
            <a:r>
              <a:rPr lang="en-US" altLang="zh-CN" sz="3200">
                <a:solidFill>
                  <a:schemeClr val="tx1"/>
                </a:solidFill>
              </a:rPr>
              <a:t>3.</a:t>
            </a:r>
            <a:r>
              <a:rPr lang="zh-CN" altLang="en-US" sz="3200">
                <a:solidFill>
                  <a:schemeClr val="tx1"/>
                </a:solidFill>
              </a:rPr>
              <a:t>如何使用路由进行页面跳转和传值？</a:t>
            </a:r>
            <a:endParaRPr lang="zh-CN" altLang="en-US" sz="3200">
              <a:solidFill>
                <a:schemeClr val="tx1"/>
              </a:solidFill>
            </a:endParaRPr>
          </a:p>
          <a:p>
            <a:pPr algn="l"/>
            <a:r>
              <a:rPr lang="en-US" altLang="zh-CN" sz="3200">
                <a:solidFill>
                  <a:schemeClr val="tx1"/>
                </a:solidFill>
              </a:rPr>
              <a:t>4.</a:t>
            </a:r>
            <a:r>
              <a:rPr lang="zh-CN" altLang="en-US" sz="3200">
                <a:solidFill>
                  <a:schemeClr val="tx1"/>
                </a:solidFill>
              </a:rPr>
              <a:t>路由的可配置参数有哪些？</a:t>
            </a:r>
            <a:endParaRPr lang="zh-CN" altLang="en-US" sz="3200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4620" y="3106420"/>
            <a:ext cx="8348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社区推荐</a:t>
            </a:r>
            <a:r>
              <a:rPr lang="en-US" altLang="zh-CN"/>
              <a:t>: react-native-router-flux</a:t>
            </a:r>
            <a:endParaRPr lang="en-US" altLang="zh-CN"/>
          </a:p>
          <a:p>
            <a:r>
              <a:rPr lang="en-US" altLang="zh-CN"/>
              <a:t>https://github.com/aksonov/react-native-router-flux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620" y="4479290"/>
            <a:ext cx="10334625" cy="409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03985" y="1317625"/>
            <a:ext cx="7437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官方推荐</a:t>
            </a:r>
            <a:r>
              <a:rPr lang="en-US" altLang="zh-CN">
                <a:sym typeface="+mn-ea"/>
              </a:rPr>
              <a:t>: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react-navigation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(https://reactnavigation.org/)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0045" y="2275205"/>
            <a:ext cx="95446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 </a:t>
            </a:r>
            <a:r>
              <a:rPr lang="zh-CN" altLang="en-US" sz="3600"/>
              <a:t>布局形式</a:t>
            </a:r>
            <a:r>
              <a:rPr lang="en-US" altLang="zh-CN" sz="3600"/>
              <a:t>(</a:t>
            </a:r>
            <a:r>
              <a:rPr lang="zh-CN" altLang="en-US" sz="3600"/>
              <a:t>同时支持</a:t>
            </a:r>
            <a:r>
              <a:rPr lang="en-US" altLang="zh-CN" sz="3600"/>
              <a:t>iOS</a:t>
            </a:r>
            <a:r>
              <a:rPr lang="zh-CN" altLang="en-US" sz="3600"/>
              <a:t>和</a:t>
            </a:r>
            <a:r>
              <a:rPr lang="en-US" altLang="zh-CN" sz="3600"/>
              <a:t>android)</a:t>
            </a:r>
            <a:endParaRPr lang="zh-CN" altLang="en-US" sz="3600"/>
          </a:p>
          <a:p>
            <a:r>
              <a:rPr lang="zh-CN" altLang="en-US" sz="3600"/>
              <a:t>  stack</a:t>
            </a:r>
            <a:r>
              <a:rPr lang="en-US" altLang="zh-CN" sz="3600"/>
              <a:t>(</a:t>
            </a:r>
            <a:r>
              <a:rPr lang="zh-CN" altLang="en-US" sz="3600"/>
              <a:t>类似聊天列表进入聊天页面</a:t>
            </a:r>
            <a:r>
              <a:rPr lang="en-US" altLang="zh-CN" sz="3600"/>
              <a:t>)</a:t>
            </a:r>
            <a:endParaRPr lang="zh-CN" altLang="en-US" sz="3600"/>
          </a:p>
          <a:p>
            <a:r>
              <a:rPr lang="zh-CN" altLang="en-US" sz="3600"/>
              <a:t>  bottomTabs</a:t>
            </a:r>
            <a:r>
              <a:rPr lang="en-US" altLang="zh-CN" sz="3600"/>
              <a:t>(</a:t>
            </a:r>
            <a:r>
              <a:rPr lang="zh-CN" altLang="en-US" sz="3600"/>
              <a:t>底部导航页面</a:t>
            </a:r>
            <a:r>
              <a:rPr lang="en-US" altLang="zh-CN" sz="3600"/>
              <a:t>)</a:t>
            </a:r>
            <a:endParaRPr lang="zh-CN" altLang="en-US" sz="3600"/>
          </a:p>
          <a:p>
            <a:r>
              <a:rPr lang="zh-CN" altLang="en-US" sz="3600"/>
              <a:t>  sideMenu</a:t>
            </a:r>
            <a:r>
              <a:rPr lang="en-US" altLang="zh-CN" sz="3600"/>
              <a:t>(</a:t>
            </a:r>
            <a:r>
              <a:rPr lang="zh-CN" altLang="en-US" sz="3600"/>
              <a:t>从左右两个滑出来导航</a:t>
            </a:r>
            <a:r>
              <a:rPr lang="en-US" altLang="zh-CN" sz="3600"/>
              <a:t>)</a:t>
            </a:r>
            <a:endParaRPr lang="en-US" altLang="zh-CN" sz="3600"/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6096275" y="1629704"/>
            <a:ext cx="0" cy="43288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安装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1230" y="2676525"/>
            <a:ext cx="3918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yarn add react-navigation</a:t>
            </a:r>
            <a:endParaRPr lang="en-US" altLang="zh-CN"/>
          </a:p>
          <a:p>
            <a:r>
              <a:rPr lang="en-US" altLang="zh-CN"/>
              <a:t>yarn add react-navigation-stack</a:t>
            </a:r>
            <a:endParaRPr lang="en-US" altLang="zh-CN"/>
          </a:p>
          <a:p>
            <a:r>
              <a:rPr lang="en-US" altLang="zh-CN"/>
              <a:t>yarn add react-navigation-tabs</a:t>
            </a:r>
            <a:endParaRPr lang="en-US" altLang="zh-CN"/>
          </a:p>
          <a:p>
            <a:r>
              <a:rPr lang="en-US" altLang="zh-CN"/>
              <a:t>yarn add react-native-gesture-handler</a:t>
            </a:r>
            <a:endParaRPr lang="en-US" altLang="zh-CN"/>
          </a:p>
          <a:p>
            <a:r>
              <a:rPr lang="en-US" altLang="zh-CN"/>
              <a:t> yarn add react-native-reanimated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npm install --save react-navigation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873240" y="2554605"/>
            <a:ext cx="496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yarn add react-navigation-router-flux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59061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2-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运行第一个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demo</a:t>
            </a:r>
            <a:endParaRPr altLang="zh-CN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2805" y="1387475"/>
            <a:ext cx="10554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步骤</a:t>
            </a:r>
            <a:r>
              <a:rPr lang="en-US" altLang="zh-CN"/>
              <a:t>1.</a:t>
            </a:r>
            <a:r>
              <a:rPr lang="zh-CN" altLang="en-US"/>
              <a:t>使用命令行初始化项目</a:t>
            </a:r>
            <a:endParaRPr lang="zh-CN" altLang="en-US"/>
          </a:p>
          <a:p>
            <a:r>
              <a:rPr lang="zh-CN" altLang="en-US"/>
              <a:t>  </a:t>
            </a:r>
            <a:r>
              <a:rPr lang="en-US" altLang="zh-CN"/>
              <a:t>react-native init </a:t>
            </a:r>
            <a:r>
              <a:rPr lang="zh-CN" altLang="en-US"/>
              <a:t>项目名称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55" y="2032635"/>
            <a:ext cx="5562600" cy="1076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2820" y="3200400"/>
            <a:ext cx="343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初始化完成后的项目结构如下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55" y="3882390"/>
            <a:ext cx="9296400" cy="28098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6096275" y="1629704"/>
            <a:ext cx="0" cy="43288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注册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stack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5470" y="1509395"/>
            <a:ext cx="480695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import routes,{Login,Me,Index} from './routes'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import {createAppContainer} from 'react-navigation';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import {createStackNavigator} from 'react-navigation-stack'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const StackNavigation = createStackNavigator({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Login: {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screen:Login,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navigationOptions:{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    title:"登录",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    headerTitleStyle:{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        color:'red'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    }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}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},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Index: routes.Index  //  路由配置简写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},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{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initialRouteName:'Login' // 程序首次进入的页面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}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)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const App = createAppContainer(StackNavigation)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export default App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2305" y="1770380"/>
            <a:ext cx="45288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import React from 'react'; //不能缺省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import routes,{Login,Me,Index} from './routes'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import {Router,Scene,Modal,Stack} from 'react-native-router-flux'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// 创建一个根组件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const App = ()=&gt;{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return &lt;Router&gt;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&lt;Stack key="root"&gt;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&lt;Scene key="Login" component={Login} title="登录" titleStyle={{color:'red'}}/&gt;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&lt;Scene key="Index" component={Index} title="首页"/&gt;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&lt;/Stack&gt;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&lt;/Router&gt;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}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export default App</a:t>
            </a:r>
            <a:endParaRPr lang="zh-CN" altLang="en-US" sz="1200" b="1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54997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注册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stack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3775" y="1073785"/>
            <a:ext cx="2680335" cy="4919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0695" y="1335405"/>
            <a:ext cx="3275330" cy="53543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//routes.js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import Login from '../pages/login/index';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import Index from '../pages/index/index';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import Me from '../pages/me';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export default {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Login,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Index,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Me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}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export {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Login,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Index,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Me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}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9080" y="1457325"/>
            <a:ext cx="3936365" cy="34150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//index.js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{AppRegistry} from 'react-native';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{name as appName} from './app.json';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import App from './src/router/index'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AppRegistry.registerComponent(appName, () =&gt; App);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6096275" y="1629704"/>
            <a:ext cx="0" cy="43288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注册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stack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1298575"/>
            <a:ext cx="5487670" cy="513905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1"/>
                </a:solidFill>
              </a:rPr>
              <a:t>import routes,{Login,Me,Index} from './routes'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{createAppContainer} from 'react-navigation';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{createStackNavigator} from 'react-navigation-stack'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{ createBottomTabNavigator } from 'react-navigation-tabs';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React from 'react';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{Image} from 'react-native';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const tabNavigation = createBottomTabNavigator({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Index:{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screen:Index,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navigationOptions:{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tabBarLabel:'首页',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tabBarIcon:({focused,tintColor})=&gt;{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return  &lt;Image  resizeMode="contain" style={{width:20,height:20}}  source={focused?require("../assets/images/index_press.png"):require("../assets/images/index.png")}/&gt;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},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Me:{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screen:Me,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navigationOptions:{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tabBarLabel:'我的',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tabBarIcon:({focused,tintColor})=&gt;{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return  &lt;Image resizeMode="contain" style={{width:20,height:20}}  source={focused?require("../assets/images/me_press.png"):require("../assets/images/me.png")}/&gt;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}, 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initialRouteName: "Index",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lazy: true,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tabBarOptions: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inactiveTintColor: "#8F8F8F",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activeTintColor: "#ED5601",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labelStyle: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fontSize: 11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});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const App = createAppContainer(tabNavigation)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export default App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42405" y="1369695"/>
            <a:ext cx="4789170" cy="230695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import {Image} from 'react-native';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import React from 'react'; //不能缺省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import routes,{Login,Me,Index} from './routes'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import {Router,Scene,Modal,Stack,Tabs} from 'react-native-router-flux'</a:t>
            </a:r>
            <a:endParaRPr lang="zh-CN" altLang="en-US" sz="900">
              <a:solidFill>
                <a:schemeClr val="bg1"/>
              </a:solidFill>
            </a:endParaRPr>
          </a:p>
          <a:p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// // 创建一个根组件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const App = ()=&gt;{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    return &lt;Router&gt;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    &lt;Tabs key="root" activeTintColor="#ED5601" inactiveTintColor="#8F8F8F" labelStyle={{fontSize:11}}&gt;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     &lt;Scene key="Index" component={Index} title="首页" icon={tabIcon}/&gt;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     &lt;Scene key="Me" component={Me} title="我的" icon={tabIcon}/&gt;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   &lt;/Tabs&gt;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   &lt;/Router&gt;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}</a:t>
            </a:r>
            <a:endParaRPr lang="zh-CN" altLang="en-US" sz="900">
              <a:solidFill>
                <a:schemeClr val="bg1"/>
              </a:solidFill>
            </a:endParaRPr>
          </a:p>
          <a:p>
            <a:r>
              <a:rPr lang="zh-CN" altLang="en-US" sz="900">
                <a:solidFill>
                  <a:schemeClr val="bg1"/>
                </a:solidFill>
              </a:rPr>
              <a:t>export default App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42405" y="3676650"/>
            <a:ext cx="4493895" cy="292290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1"/>
                </a:solidFill>
              </a:rPr>
              <a:t>const tabIcon = ({ focused, title }) =&gt;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let list =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'首页':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icon: require('../assets/images/index.png'),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activeIcon: require('../assets/images/index_press.png')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},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'我的':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icon: require('../assets/images/me.png'),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activeIcon: require('../assets/images/me_press.png')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let item = list[title]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if (!focused)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return (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&lt;Image resizeMode="contain" style={{ width: 20, height: 20 }} source={item.icon} 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);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} else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return (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&lt;Image resizeMode="contain" style={{ width: 20, height: 20 }} source={item.activeIcon} 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);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}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注册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bottomTabs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1160" y="1591310"/>
            <a:ext cx="3400425" cy="1000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5860" y="1562100"/>
            <a:ext cx="3533775" cy="37338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注册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sideMenu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755" y="1317625"/>
            <a:ext cx="4545330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1"/>
                </a:solidFill>
              </a:rPr>
              <a:t>import routes,{Login,Me,Index} from './routes'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{createAppContainer} from 'react-navigation';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{ createDrawerNavigator } from 'react-navigation-drawer';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React from 'react';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{Image} from 'react-native';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const drawerNavigator = createDrawerNavigator({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Index:{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screen:Index,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navigationOptions:{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drawerLabel:'首页',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drawerIcon:({focused})=&gt;{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return &lt;Image style={{width:20,height:20}} source={focused?require("../assets/images/index_press.png"):require("../assets/images/index.png")}/&gt;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},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Me:{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screen:Me,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navigationOptions:{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drawerLabel:'我的页面',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   drawerIcon:({focused})=&gt;{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return &lt;Image style={{width:20,height:20}} source={focused?require("../assets/images/me_press.png"):require("../assets/images/me.png")}/&gt;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},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initialRouteName: 'Index',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drawerBackgroundColor:'black',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drawerType:'front',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contentOptions: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activeTintColor: 'red',  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inactiveTintColor:'white'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},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})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const App = createAppContainer(drawerNavigator)</a:t>
            </a:r>
            <a:endParaRPr lang="zh-CN" altLang="en-US" sz="800">
              <a:solidFill>
                <a:schemeClr val="bg1"/>
              </a:solidFill>
            </a:endParaRPr>
          </a:p>
          <a:p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export default App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27825" y="857250"/>
            <a:ext cx="451104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1"/>
                </a:solidFill>
              </a:rPr>
              <a:t>import {Image,Text,SafeAreaView,ScrollView} from 'react-native';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React from 'react'; //不能缺省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routes,{Login,Me,Index} from './routes'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{Router,Scene,Modal,Stack,Tabs,Drawer} from 'react-native-router-flux'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import { DrawerItems } from 'react-navigation-drawer';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const App = ()=&gt;{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return &lt;Router&gt;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&lt;Drawer  key="root" contentComponent={(props)=&gt;{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return   &lt;ScrollView&gt;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&lt;SafeAreaView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&lt;DrawerItems activeTintColor="red" {...props} renderIcon={(t)=&gt;{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return tabIcon({focused:t.focused,title:t.route.routes[0].params.title})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}}/&gt;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&lt;/SafeAreaView&gt;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&lt;/ScrollView&gt;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}}&gt;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&lt;Scene key="Index"  drawer={true} component={Index} title="首页" drawerIcon={tabIcon}  drawerLabel="首页" 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&lt;Scene key="Me"  drawer={true} component={Me} title="我的" drawerIcon={tabIcon}  drawerLabel="我的" 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&lt;/Drawer&gt;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&lt;/Router&gt;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const tabIcon = ({ focused, title}) =&gt;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let list =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'首页':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icon: require('../assets/images/index.png'),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activeIcon: require('../assets/images/index_press.png')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},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'我的':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icon: require('../assets/images/me.png'),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activeIcon: require('../assets/images/me_press.png')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let item = list[title]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if (!focused)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return (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&lt;Image resizeMode="contain" style={{ width: 20, height: 20 }} source={item.icon} 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);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} else {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return (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  &lt;Image resizeMode="contain" style={{ width: 20, height: 20 }} source={item.activeIcon} /&gt;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  );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        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}</a:t>
            </a:r>
            <a:endParaRPr lang="zh-CN" altLang="en-US" sz="800">
              <a:solidFill>
                <a:schemeClr val="bg1"/>
              </a:solidFill>
            </a:endParaRPr>
          </a:p>
          <a:p>
            <a:r>
              <a:rPr lang="zh-CN" altLang="en-US" sz="800">
                <a:solidFill>
                  <a:schemeClr val="bg1"/>
                </a:solidFill>
              </a:rPr>
              <a:t>export default App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-Stack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页面跳转和传值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1591310"/>
            <a:ext cx="42678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Reset - 用新状态替换当前状态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Replace - 用给定的 key 替换另一条路由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Push - 在堆栈顶部添加一条路由，并向前导航至该路由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Pop - 导航回到之前的路由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PopToTop - 导航到堆栈的顶部路由，销毁所有其他路线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import { StackActions } from 'react-navigation';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const pushAction = StackActions.push({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routeName: 'Profile',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params: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myUserId: 9,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});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this.props.navigation.dispatch(pushAction);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13830" y="1591310"/>
            <a:ext cx="47504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pop: () =&gt; void;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popAndPush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popTo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push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refresh: (props?: any) =&gt; void;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replace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reset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</a:t>
            </a:r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刷新当前页面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Actions.refresh({name:'xxx'})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// props</a:t>
            </a:r>
            <a:r>
              <a:rPr lang="zh-CN" altLang="en-US">
                <a:solidFill>
                  <a:schemeClr val="bg1"/>
                </a:solidFill>
              </a:rPr>
              <a:t>参数改变时触发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componentWillReceiveProps(nextProps){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alert(JSON.stringify(nextProps.navigation.state.params.name))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}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注册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bottomTabs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3590" y="1718310"/>
            <a:ext cx="42322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{ SwitchActions } from 'react-navigation';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切换</a:t>
            </a:r>
            <a:r>
              <a:rPr lang="en-US" altLang="zh-CN">
                <a:solidFill>
                  <a:schemeClr val="bg1"/>
                </a:solidFill>
              </a:rPr>
              <a:t>tab</a:t>
            </a:r>
            <a:r>
              <a:rPr lang="zh-CN" altLang="en-US">
                <a:solidFill>
                  <a:schemeClr val="bg1"/>
                </a:solidFill>
              </a:rPr>
              <a:t>页面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this.props.navigation.dispatch(SwitchActions.jumpTo({routeName:'Me' }));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获取参数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this.props.navigation.state.params.name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73240" y="1753235"/>
            <a:ext cx="44240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{Actions} from 'react-native-router-flux';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跳转页面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Actions.jump('Me',{name:'xxx',age:'xxx'})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打开关闭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-Drawer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14565" y="1823085"/>
            <a:ext cx="36233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{Actions} from 'react-native-router-flux'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打开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Actions.drawerOpen()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关闭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Actions.drawerClose()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890" y="1718310"/>
            <a:ext cx="50165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{ DrawerActions } from 'react-navigation-drawer';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打开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this.props.navigation.dispatch(DrawerActions.openDrawer())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关闭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this.props.navigation.dispatch(DrawerActions.closeDrawer())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路由管理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注册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SwitchNavigator 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1405890"/>
            <a:ext cx="5295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SwitchNavigator 的用途是一次只显示一个页面。 默认情况下，它不处理返回操作，并在你切换时将路由重置为默认状态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090" y="2710815"/>
            <a:ext cx="45046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export default createAppContainer(createSwitchNavigator(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AuthLoading: AuthLoadingScreen,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App: AppStack,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Auth: AuthStack,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},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initialRouteName: 'AuthLoading',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));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2745" y="2903220"/>
            <a:ext cx="4580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{ SwitchActions } from 'react-navigation';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this.props.navigation.dispatch(SwitchActions.jumpTo({ routeName }));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74815" y="1959610"/>
            <a:ext cx="4528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路由切换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accent6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常用功能介绍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165" y="2406650"/>
            <a:ext cx="103124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网络请求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弹窗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数据存储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复制粘贴功能</a:t>
            </a:r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获取屏幕尺寸信息</a:t>
            </a:r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获取平台信息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0425" y="1351915"/>
            <a:ext cx="946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https://facebook.github.io/react-native/docs/getting-started.html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2-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运行第一个</a:t>
            </a: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demo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2820" y="1461770"/>
            <a:ext cx="101130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步骤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使用命令行进行项目里面安装依赖包</a:t>
            </a:r>
            <a:endParaRPr lang="zh-CN" altLang="en-US"/>
          </a:p>
          <a:p>
            <a:r>
              <a:rPr lang="en-US" altLang="zh-CN"/>
              <a:t>cd xxx &amp; yarn </a:t>
            </a:r>
            <a:endParaRPr lang="en-US" altLang="zh-CN"/>
          </a:p>
          <a:p>
            <a:endParaRPr lang="en-US" altLang="zh-CN"/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步骤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运行项目</a:t>
            </a:r>
            <a:endParaRPr lang="zh-CN" altLang="en-US"/>
          </a:p>
          <a:p>
            <a:r>
              <a:rPr lang="zh-CN" altLang="en-US"/>
              <a:t>npm run start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195" y="3127375"/>
            <a:ext cx="6210300" cy="27622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常用功能介绍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网络请求</a:t>
            </a:r>
            <a:endParaRPr lang="zh-CN" altLang="en-US" sz="3200" b="1" spc="2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1771650"/>
            <a:ext cx="9194800" cy="41541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fetch('http://chenxiaoping.com/demo',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//请求方式，GET或POST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method: '</a:t>
            </a:r>
            <a:r>
              <a:rPr lang="en-US" altLang="zh-CN" sz="1200">
                <a:solidFill>
                  <a:schemeClr val="bg1"/>
                </a:solidFill>
              </a:rPr>
              <a:t>POST</a:t>
            </a:r>
            <a:r>
              <a:rPr lang="zh-CN" altLang="en-US" sz="1200">
                <a:solidFill>
                  <a:schemeClr val="bg1"/>
                </a:solidFill>
              </a:rPr>
              <a:t>',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//请求头定义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headers: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'Accept': 'application/json',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'Content-Type': 'application/json',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},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//body: JSON.stringify({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//   firstParam: 'value1',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//   secondParam: 'value1',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// }),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}).then((response) =&gt; response.json()).then(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//响应体，resonse,json拿到的就已经是转化好的jsonObject了，使用起来就非常简便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(responseJson) =&gt; {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//输出打印current_user_url字段，输出的内容可以直接在androidStudio日志输出里面看到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    console.log("请求回调：" + responseJson.current_user_url);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}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)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常用功能介绍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弹窗</a:t>
            </a:r>
            <a:endParaRPr lang="zh-CN" altLang="en-US" sz="3200" b="1" spc="2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1250" y="1469390"/>
            <a:ext cx="7028180" cy="427672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// Works on both Android and iOS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Alert.alert(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'Alert Title',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'My Alert Msg',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[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{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text: 'Ask me later', 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onPress: () =&gt; console.log('Ask me later pressed')},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{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text: 'Cancel',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onPress: () =&gt; console.log('Cancel Pressed'),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style: 'cancel',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},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{text: 'OK', onPress: () =&gt; console.log('OK Pressed')},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],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{cancelable: false},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);</a:t>
            </a:r>
            <a:endParaRPr lang="zh-CN" altLang="en-US" sz="1600">
              <a:solidFill>
                <a:schemeClr val="bg1"/>
              </a:solidFill>
            </a:endParaRPr>
          </a:p>
        </p:txBody>
      </p:sp>
      <p:pic>
        <p:nvPicPr>
          <p:cNvPr id="3" name="图片 2" descr="exampleandroi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090" y="1190625"/>
            <a:ext cx="2862580" cy="508127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常用功能介绍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数据存储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1376045"/>
            <a:ext cx="609600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业务场景 缓存用户</a:t>
            </a:r>
            <a:r>
              <a:rPr lang="en-US" altLang="zh-CN"/>
              <a:t>token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仓库地址</a:t>
            </a:r>
            <a:endParaRPr lang="en-US" altLang="zh-CN"/>
          </a:p>
          <a:p>
            <a:r>
              <a:rPr lang="en-US" altLang="zh-CN"/>
              <a:t>https://github.com/react-native-community/async-storage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安装</a:t>
            </a:r>
            <a:endParaRPr lang="en-US" altLang="zh-CN"/>
          </a:p>
          <a:p>
            <a:r>
              <a:rPr lang="zh-CN" altLang="en-US">
                <a:sym typeface="+mn-ea"/>
              </a:rPr>
              <a:t>yarn add @react-native-community/async-storage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react-native link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cd ios &amp;&amp; pod install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custDataLst>
      <p:tags r:id="rId9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常用功能介绍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数据存储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charset="-122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7250" y="1021080"/>
            <a:ext cx="905954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使用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import AsyncStorage from '@react-native-community/async-storage';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sym typeface="+mn-ea"/>
              </a:rPr>
              <a:t>//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存储数据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storeData = async () =&gt; {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try {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  await 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AsyncStorage.setItem('@storage_Key', 'stored value')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} catch (e) {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  // saving error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}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}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/>
                </a:solidFill>
                <a:sym typeface="+mn-ea"/>
              </a:rPr>
              <a:t>//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读取数据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getData = async () =&gt; {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try {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  const value = await 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AsyncStorage.getItem('@storage_Key')</a:t>
            </a:r>
            <a:endParaRPr lang="zh-CN" altLang="en-US" sz="1600">
              <a:solidFill>
                <a:srgbClr val="FF0000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  if(value !== null) {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    // value previously stored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  }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} catch(e) {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  // error reading value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  }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/>
                </a:solidFill>
                <a:sym typeface="+mn-ea"/>
              </a:rPr>
              <a:t>}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常用功能介绍 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复制粘贴功能</a:t>
            </a:r>
            <a:endParaRPr lang="zh-CN" altLang="en-US" sz="3200" b="1" spc="2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1705" y="1342390"/>
            <a:ext cx="4606290" cy="313817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{ Clipboard } from 'react-native';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写入数据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Clipboard.setString("手机号码")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// </a:t>
            </a:r>
            <a:r>
              <a:rPr lang="zh-CN" altLang="en-US">
                <a:solidFill>
                  <a:schemeClr val="bg1"/>
                </a:solidFill>
              </a:rPr>
              <a:t>读取数据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Clipboard.getString().then(res=&gt;{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alert(res)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6505" y="1342390"/>
            <a:ext cx="4758055" cy="28613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readData= async ()=&gt;{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try{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const data = await Clipboard.getString()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alert(data)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}catch(e){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this.readData()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705" y="4857750"/>
            <a:ext cx="2933700" cy="17145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常用功能介绍 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获取屏幕尺寸信息</a:t>
            </a:r>
            <a:endParaRPr lang="zh-CN" altLang="en-US" sz="3200" b="1" spc="2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20" y="1083945"/>
            <a:ext cx="2552700" cy="54775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14445" y="1325880"/>
            <a:ext cx="78232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import {Dimensions } from 'react-native';</a:t>
            </a:r>
            <a:endParaRPr lang="zh-CN" altLang="en-US"/>
          </a:p>
          <a:p>
            <a:r>
              <a:rPr lang="zh-CN" altLang="en-US"/>
              <a:t>alert(JSON.stringify(Dimensions.get('window')))</a:t>
            </a:r>
            <a:endParaRPr lang="zh-CN" altLang="en-US"/>
          </a:p>
          <a:p>
            <a:r>
              <a:rPr lang="zh-CN" altLang="en-US"/>
              <a:t>const {width,height,scale,fontScale} = Dimensions.get('screen')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常用功能介绍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处理屏幕旋转问题</a:t>
            </a:r>
            <a:endParaRPr lang="zh-CN" altLang="en-US" sz="3200" b="1" spc="2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" y="1499235"/>
            <a:ext cx="4474210" cy="21996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6705" y="1291590"/>
            <a:ext cx="2698750" cy="26155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35355" y="4154170"/>
            <a:ext cx="6231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Dimensions.addEventListener('change',({window,screen})=&gt;{</a:t>
            </a:r>
            <a:endParaRPr lang="zh-CN" altLang="en-US"/>
          </a:p>
          <a:p>
            <a:r>
              <a:rPr lang="zh-CN" altLang="en-US"/>
              <a:t>        alert(window)</a:t>
            </a:r>
            <a:endParaRPr lang="zh-CN" altLang="en-US"/>
          </a:p>
          <a:p>
            <a:r>
              <a:rPr lang="zh-CN" altLang="en-US"/>
              <a:t>   })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5355" y="5847080"/>
            <a:ext cx="8297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Dimensions.removeEventListener('change')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常用功能介绍</a:t>
            </a:r>
            <a:r>
              <a:rPr altLang="zh-CN" sz="3200" b="1" spc="20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sym typeface="Arial" panose="020B0604020202090204" pitchFamily="34" charset="0"/>
              </a:rPr>
              <a:t>-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获取平台信息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0900" y="1867535"/>
            <a:ext cx="4131945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import { Platform} from 'react-native';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Platform.OS         </a:t>
            </a:r>
            <a:r>
              <a:rPr lang="en-US" altLang="zh-CN">
                <a:solidFill>
                  <a:schemeClr val="bg1"/>
                </a:solidFill>
              </a:rPr>
              <a:t>// ios android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Platform.Version  // 13.2.2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7585" y="1351915"/>
            <a:ext cx="2359025" cy="47942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+mn-ea"/>
              </a:rPr>
              <a:t>屏幕适配</a:t>
            </a:r>
            <a:endParaRPr lang="zh-CN" altLang="en-US" sz="3200" b="1" spc="2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微软雅黑" charset="-122"/>
              <a:ea typeface="微软雅黑" charset="-122"/>
              <a:cs typeface="微软雅黑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WechatIMG1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" y="1440180"/>
            <a:ext cx="4417060" cy="2853055"/>
          </a:xfrm>
          <a:prstGeom prst="rect">
            <a:avLst/>
          </a:prstGeom>
        </p:spPr>
      </p:pic>
      <p:pic>
        <p:nvPicPr>
          <p:cNvPr id="4" name="图片 3" descr="WechatIMG1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0590" y="1541780"/>
            <a:ext cx="4985385" cy="29914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09882"/>
            <a:ext cx="720090" cy="74811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140"/>
            <a:ext cx="720090" cy="71186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屏幕适配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8675" y="1720850"/>
            <a:ext cx="768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pt：iOS开发单位，即point，绝对长度，约等于0.16毫米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270" y="2526665"/>
            <a:ext cx="6922770" cy="320421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5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5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THUMBS_INDEX" val="1、4、7、9、12、13、14、16、17、18、19、20、23、31、35、36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551"/>
  <p:tag name="KSO_WM_TEMPLATE_MASTER_TYPE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ISCONTENTSTITLE" val="0"/>
  <p:tag name="KSO_WM_UNIT_PRESET_TEXT" val="品牌营销方案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*a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51_1*b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副标题内容"/>
</p:tagLst>
</file>

<file path=ppt/tags/tag148.xml><?xml version="1.0" encoding="utf-8"?>
<p:tagLst xmlns:p="http://schemas.openxmlformats.org/presentationml/2006/main">
  <p:tag name="KSO_WM_TEMPLATE_THUMBS_INDEX" val="1、4、7、9、12、13、14、16、17、18、19、20、23、31、35"/>
  <p:tag name="KSO_WM_SLIDE_ID" val="custom2020455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551"/>
  <p:tag name="KSO_WM_SLIDE_LAYOUT" val="a_b"/>
  <p:tag name="KSO_WM_SLIDE_LAYOUT_CNT" val="1_1"/>
  <p:tag name="KSO_WM_SLIDE_MODEL_TYPE" val="cover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455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551_4*l_h_i*1_1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551_4*l_h_a*1_1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551_4*l_h_f*1_1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ISCONTENTSTITLE" val="1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551_4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目录/CONTENTS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551_4*l_h_i*1_2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551_4*l_h_a*1_2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551_4*l_h_f*1_2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551_4*l_h_i*1_3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551_4*l_h_a*1_3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4551_4*l_h_f*1_3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551_4*l_h_i*1_4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551_4*l_h_a*1_4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4551_4*l_h_f*1_4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SLIDE_ID" val="custom20204551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551"/>
  <p:tag name="KSO_WM_SLIDE_LAYOUT" val="a_l"/>
  <p:tag name="KSO_WM_SLIDE_LAYOUT_CNT" val="1_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551_4*l_h_i*1_1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551_4*l_h_a*1_1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551_4*l_h_f*1_1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UNIT_ISCONTENTSTITLE" val="1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551_4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目录/CONTENTS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551_4*l_h_i*1_2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551_4*l_h_a*1_2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551_4*l_h_f*1_2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551_4*l_h_i*1_3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551_4*l_h_a*1_3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73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4551_4*l_h_f*1_3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551_4*l_h_i*1_4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551_4*l_h_a*1_4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4551_4*l_h_f*1_4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SLIDE_ID" val="custom20204551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551"/>
  <p:tag name="KSO_WM_SLIDE_LAYOUT" val="a_l"/>
  <p:tag name="KSO_WM_SLIDE_LAYOUT_CNT" val="1_1"/>
</p:tagLst>
</file>

<file path=ppt/tags/tag17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18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18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18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18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18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8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8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18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SLIDE_ID" val="custom20204551_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TEMPLATE_CATEGORY" val="custom"/>
  <p:tag name="KSO_WM_TEMPLATE_INDEX" val="20204551"/>
  <p:tag name="KSO_WM_SLIDE_LAYOUT" val="a_f_i"/>
  <p:tag name="KSO_WM_SLIDE_LAYOUT_CNT" val="1_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19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1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19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0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0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0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1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1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1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2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2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3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3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4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4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4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5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5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5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6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6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6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7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7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7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8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8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8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9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2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29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0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0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0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1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1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1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2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2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3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3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4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4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4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5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5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5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6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6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6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7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7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7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8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8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8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9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3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39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0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0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0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1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1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1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2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2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3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3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4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4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4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5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5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5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6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6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6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7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7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7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8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8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8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9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4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49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0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0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0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1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1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1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2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2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3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3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04551_10*z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45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4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04551_10*z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5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5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5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5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04551_10*z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6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6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1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BLOCK" val="0"/>
  <p:tag name="KSO_WM_UNIT_SM_LIMIT_TYP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04551_11*z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1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6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edge&quot;:{&quot;left&quot;:false,&quot;top&quot;:false,&quot;right&quot;:true,&quot;bottom&quot;:true}}]}]}"/>
  <p:tag name="KSO_WM_SLIDE_BACKGROUND" val="[&quot;general&quot;,&quot;navigation&quot;]"/>
  <p:tag name="KSO_WM_SLIDE_RATIO" val="1.777778"/>
  <p:tag name="KSO_WM_SLIDE_ID" val="custom20204551_11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1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6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1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BLOCK" val="0"/>
  <p:tag name="KSO_WM_UNIT_SM_LIMIT_TYP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04551_11*z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1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7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edge&quot;:{&quot;left&quot;:false,&quot;top&quot;:false,&quot;right&quot;:true,&quot;bottom&quot;:true}}]}]}"/>
  <p:tag name="KSO_WM_SLIDE_BACKGROUND" val="[&quot;general&quot;,&quot;navigation&quot;]"/>
  <p:tag name="KSO_WM_SLIDE_RATIO" val="1.777778"/>
  <p:tag name="KSO_WM_SLIDE_ID" val="custom20204551_11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1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7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1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BLOCK" val="0"/>
  <p:tag name="KSO_WM_UNIT_SM_LIMIT_TYP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04551_11*z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1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edge&quot;:{&quot;left&quot;:false,&quot;top&quot;:false,&quot;right&quot;:true,&quot;bottom&quot;:true}}]}]}"/>
  <p:tag name="KSO_WM_SLIDE_BACKGROUND" val="[&quot;general&quot;,&quot;navigation&quot;]"/>
  <p:tag name="KSO_WM_SLIDE_RATIO" val="1.777778"/>
  <p:tag name="KSO_WM_SLIDE_ID" val="custom20204551_11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1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8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1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BLOCK" val="0"/>
  <p:tag name="KSO_WM_UNIT_SM_LIMIT_TYP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04551_11*z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1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8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edge&quot;:{&quot;left&quot;:false,&quot;top&quot;:false,&quot;right&quot;:true,&quot;bottom&quot;:true}}]}]}"/>
  <p:tag name="KSO_WM_SLIDE_BACKGROUND" val="[&quot;general&quot;,&quot;navigation&quot;]"/>
  <p:tag name="KSO_WM_SLIDE_RATIO" val="1.777778"/>
  <p:tag name="KSO_WM_SLIDE_ID" val="custom20204551_11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1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8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1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BLOCK" val="0"/>
  <p:tag name="KSO_WM_UNIT_SM_LIMIT_TYP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04551_11*z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1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9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edge&quot;:{&quot;left&quot;:false,&quot;top&quot;:false,&quot;right&quot;:true,&quot;bottom&quot;:true}}]}]}"/>
  <p:tag name="KSO_WM_SLIDE_BACKGROUND" val="[&quot;general&quot;,&quot;navigation&quot;]"/>
  <p:tag name="KSO_WM_SLIDE_RATIO" val="1.777778"/>
  <p:tag name="KSO_WM_SLIDE_ID" val="custom20204551_11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1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9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1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1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BLOCK" val="0"/>
  <p:tag name="KSO_WM_UNIT_SM_LIMIT_TYP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04551_11*z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1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59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edge&quot;:{&quot;left&quot;:false,&quot;top&quot;:false,&quot;right&quot;:true,&quot;bottom&quot;:true}}]}]}"/>
  <p:tag name="KSO_WM_SLIDE_BACKGROUND" val="[&quot;general&quot;,&quot;navigation&quot;]"/>
  <p:tag name="KSO_WM_SLIDE_RATIO" val="1.777778"/>
  <p:tag name="KSO_WM_SLIDE_ID" val="custom20204551_11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1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59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0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0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0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0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1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1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1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1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2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2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2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2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3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3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3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3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4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4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4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4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5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5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5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5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6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6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6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6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7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7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7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7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BK_DARK_LIGHT" val="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51_10*i*1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51_10*i*2"/>
  <p:tag name="KSO_WM_TEMPLATE_CATEGORY" val="custom"/>
  <p:tag name="KSO_WM_TEMPLATE_INDEX" val="20204551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51_10*a*1"/>
  <p:tag name="KSO_WM_TEMPLATE_CATEGORY" val="custom"/>
  <p:tag name="KSO_WM_TEMPLATE_INDEX" val="20204551"/>
  <p:tag name="KSO_WM_UNIT_LAYERLEVEL" val="1"/>
  <p:tag name="KSO_WM_TAG_VERSION" val="1.0"/>
  <p:tag name="KSO_WM_BEAUTIFY_FLAG" val="#wm#"/>
  <p:tag name="KSO_WM_UNIT_PRESET_TEXT" val="单击此处添加大标题"/>
</p:tagLst>
</file>

<file path=ppt/tags/tag68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51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51"/>
  <p:tag name="KSO_WM_SLIDE_LAYOUT" val="a_i_z_h"/>
  <p:tag name="KSO_WM_SLIDE_LAYOUT_CNT" val="1_1_1_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heme/theme1.xml><?xml version="1.0" encoding="utf-8"?>
<a:theme xmlns:a="http://schemas.openxmlformats.org/drawingml/2006/main" name="1_Office 主题​​">
  <a:themeElements>
    <a:clrScheme name="自定义 163">
      <a:dk1>
        <a:srgbClr val="000000"/>
      </a:dk1>
      <a:lt1>
        <a:srgbClr val="FFFFFF"/>
      </a:lt1>
      <a:dk2>
        <a:srgbClr val="241E2A"/>
      </a:dk2>
      <a:lt2>
        <a:srgbClr val="FFFFFF"/>
      </a:lt2>
      <a:accent1>
        <a:srgbClr val="8979D2"/>
      </a:accent1>
      <a:accent2>
        <a:srgbClr val="B381D5"/>
      </a:accent2>
      <a:accent3>
        <a:srgbClr val="CC6CCE"/>
      </a:accent3>
      <a:accent4>
        <a:srgbClr val="D684B7"/>
      </a:accent4>
      <a:accent5>
        <a:srgbClr val="DC7082"/>
      </a:accent5>
      <a:accent6>
        <a:srgbClr val="D08472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30533</Words>
  <Application>WPS 演示</Application>
  <PresentationFormat>宽屏</PresentationFormat>
  <Paragraphs>1740</Paragraphs>
  <Slides>105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20" baseType="lpstr">
      <vt:lpstr>Arial</vt:lpstr>
      <vt:lpstr>方正书宋_GBK</vt:lpstr>
      <vt:lpstr>Wingdings</vt:lpstr>
      <vt:lpstr>微软雅黑</vt:lpstr>
      <vt:lpstr>汉仪旗黑KW</vt:lpstr>
      <vt:lpstr>汉仪旗黑-85S</vt:lpstr>
      <vt:lpstr>苹方-简</vt:lpstr>
      <vt:lpstr>Segoe UI</vt:lpstr>
      <vt:lpstr>宋体</vt:lpstr>
      <vt:lpstr>Arial Unicode MS</vt:lpstr>
      <vt:lpstr>汉仪书宋二KW</vt:lpstr>
      <vt:lpstr>Calibri</vt:lpstr>
      <vt:lpstr>Helvetica Neue</vt:lpstr>
      <vt:lpstr>微软雅黑</vt:lpstr>
      <vt:lpstr>1_Office 主题​​</vt:lpstr>
      <vt:lpstr>React-Native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kz</dc:creator>
  <cp:lastModifiedBy>kz</cp:lastModifiedBy>
  <cp:revision>28</cp:revision>
  <dcterms:created xsi:type="dcterms:W3CDTF">2019-12-30T13:10:11Z</dcterms:created>
  <dcterms:modified xsi:type="dcterms:W3CDTF">2019-12-30T13:10:11Z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2052-1.8.2.2861</vt:lpwstr>
  </property>
</Properties>
</file>